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3"/>
  </p:notesMasterIdLst>
  <p:handoutMasterIdLst>
    <p:handoutMasterId r:id="rId74"/>
  </p:handoutMasterIdLst>
  <p:sldIdLst>
    <p:sldId id="256" r:id="rId3"/>
    <p:sldId id="257" r:id="rId4"/>
    <p:sldId id="349" r:id="rId5"/>
    <p:sldId id="341" r:id="rId6"/>
    <p:sldId id="259" r:id="rId7"/>
    <p:sldId id="389" r:id="rId8"/>
    <p:sldId id="388" r:id="rId9"/>
    <p:sldId id="343" r:id="rId10"/>
    <p:sldId id="261" r:id="rId11"/>
    <p:sldId id="393" r:id="rId12"/>
    <p:sldId id="367" r:id="rId13"/>
    <p:sldId id="364" r:id="rId14"/>
    <p:sldId id="348" r:id="rId15"/>
    <p:sldId id="350" r:id="rId16"/>
    <p:sldId id="390" r:id="rId17"/>
    <p:sldId id="352" r:id="rId18"/>
    <p:sldId id="353" r:id="rId19"/>
    <p:sldId id="351" r:id="rId20"/>
    <p:sldId id="354" r:id="rId21"/>
    <p:sldId id="394" r:id="rId22"/>
    <p:sldId id="355" r:id="rId23"/>
    <p:sldId id="395" r:id="rId24"/>
    <p:sldId id="376" r:id="rId25"/>
    <p:sldId id="405" r:id="rId26"/>
    <p:sldId id="402" r:id="rId27"/>
    <p:sldId id="403" r:id="rId28"/>
    <p:sldId id="404" r:id="rId29"/>
    <p:sldId id="391" r:id="rId30"/>
    <p:sldId id="385" r:id="rId31"/>
    <p:sldId id="386" r:id="rId32"/>
    <p:sldId id="392" r:id="rId33"/>
    <p:sldId id="356" r:id="rId34"/>
    <p:sldId id="357" r:id="rId35"/>
    <p:sldId id="361" r:id="rId36"/>
    <p:sldId id="406" r:id="rId37"/>
    <p:sldId id="358" r:id="rId38"/>
    <p:sldId id="363" r:id="rId39"/>
    <p:sldId id="362" r:id="rId40"/>
    <p:sldId id="359" r:id="rId41"/>
    <p:sldId id="360" r:id="rId42"/>
    <p:sldId id="368" r:id="rId43"/>
    <p:sldId id="365" r:id="rId44"/>
    <p:sldId id="366" r:id="rId45"/>
    <p:sldId id="369" r:id="rId46"/>
    <p:sldId id="396" r:id="rId47"/>
    <p:sldId id="397" r:id="rId48"/>
    <p:sldId id="398" r:id="rId49"/>
    <p:sldId id="399" r:id="rId50"/>
    <p:sldId id="400" r:id="rId51"/>
    <p:sldId id="401" r:id="rId52"/>
    <p:sldId id="370" r:id="rId53"/>
    <p:sldId id="371" r:id="rId54"/>
    <p:sldId id="372" r:id="rId55"/>
    <p:sldId id="373" r:id="rId56"/>
    <p:sldId id="374" r:id="rId57"/>
    <p:sldId id="387" r:id="rId58"/>
    <p:sldId id="407" r:id="rId59"/>
    <p:sldId id="377" r:id="rId60"/>
    <p:sldId id="378" r:id="rId61"/>
    <p:sldId id="381" r:id="rId62"/>
    <p:sldId id="384" r:id="rId63"/>
    <p:sldId id="382" r:id="rId64"/>
    <p:sldId id="379" r:id="rId65"/>
    <p:sldId id="380" r:id="rId66"/>
    <p:sldId id="344" r:id="rId67"/>
    <p:sldId id="262" r:id="rId68"/>
    <p:sldId id="345" r:id="rId69"/>
    <p:sldId id="346" r:id="rId70"/>
    <p:sldId id="347" r:id="rId71"/>
    <p:sldId id="383" r:id="rId72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0"/>
    <p:restoredTop sz="94549"/>
  </p:normalViewPr>
  <p:slideViewPr>
    <p:cSldViewPr snapToGrid="0">
      <p:cViewPr>
        <p:scale>
          <a:sx n="120" d="100"/>
          <a:sy n="120" d="100"/>
        </p:scale>
        <p:origin x="53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 custT="1"/>
      <dgm:spPr/>
      <dgm:t>
        <a:bodyPr/>
        <a:lstStyle/>
        <a:p>
          <a:r>
            <a:rPr lang="de-DE" sz="1200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 sz="2000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 sz="2000"/>
        </a:p>
      </dgm:t>
    </dgm:pt>
    <dgm:pt modelId="{609BCB4B-7E82-894F-8252-A58FB0A37446}">
      <dgm:prSet phldrT="[Text]" custT="1"/>
      <dgm:spPr/>
      <dgm:t>
        <a:bodyPr/>
        <a:lstStyle/>
        <a:p>
          <a:r>
            <a:rPr lang="de-DE" sz="1200" dirty="0" err="1"/>
            <a:t>Develop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</a:t>
          </a:r>
          <a:r>
            <a:rPr lang="de-DE" sz="1200" dirty="0" err="1"/>
            <a:t>whole</a:t>
          </a:r>
          <a:r>
            <a:rPr lang="de-DE" sz="1200" dirty="0"/>
            <a:t> </a:t>
          </a:r>
          <a:r>
            <a:rPr lang="de-DE" sz="1200" dirty="0" err="1"/>
            <a:t>model</a:t>
          </a:r>
          <a:r>
            <a:rPr lang="de-DE" sz="1200" dirty="0"/>
            <a:t> on </a:t>
          </a:r>
          <a:r>
            <a:rPr lang="de-DE" sz="1200" dirty="0" err="1"/>
            <a:t>our</a:t>
          </a:r>
          <a:r>
            <a:rPr lang="de-DE" sz="1200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 sz="2000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 sz="2000"/>
        </a:p>
      </dgm:t>
    </dgm:pt>
    <dgm:pt modelId="{296C8BB9-E15E-D141-B43A-77ED146B47B4}">
      <dgm:prSet phldrT="[Text]" custT="1"/>
      <dgm:spPr/>
      <dgm:t>
        <a:bodyPr/>
        <a:lstStyle/>
        <a:p>
          <a:r>
            <a:rPr lang="de-DE" sz="1200" dirty="0"/>
            <a:t>Use a </a:t>
          </a:r>
          <a:r>
            <a:rPr lang="de-DE" sz="1200" dirty="0" err="1"/>
            <a:t>pretrained</a:t>
          </a:r>
          <a:r>
            <a:rPr lang="de-DE" sz="1200" dirty="0"/>
            <a:t> </a:t>
          </a:r>
          <a:r>
            <a:rPr lang="de-DE" sz="1200" dirty="0" err="1"/>
            <a:t>model</a:t>
          </a:r>
          <a:r>
            <a:rPr lang="de-DE" sz="1200" dirty="0"/>
            <a:t> and </a:t>
          </a:r>
          <a:r>
            <a:rPr lang="de-DE" sz="1200" dirty="0" err="1"/>
            <a:t>optimize</a:t>
          </a:r>
          <a:r>
            <a:rPr lang="de-DE" sz="1200" dirty="0"/>
            <a:t> </a:t>
          </a:r>
          <a:r>
            <a:rPr lang="de-DE" sz="1200" dirty="0" err="1"/>
            <a:t>it</a:t>
          </a:r>
          <a:endParaRPr lang="de-DE" sz="1200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 sz="2000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 sz="2000"/>
        </a:p>
      </dgm:t>
    </dgm:pt>
    <dgm:pt modelId="{E888A45B-8746-124A-863D-64BD3E2CDF67}">
      <dgm:prSet custT="1"/>
      <dgm:spPr/>
      <dgm:t>
        <a:bodyPr/>
        <a:lstStyle/>
        <a:p>
          <a:r>
            <a:rPr lang="de-DE" sz="1200" dirty="0"/>
            <a:t>Need </a:t>
          </a:r>
          <a:r>
            <a:rPr lang="de-DE" sz="1200" dirty="0" err="1"/>
            <a:t>of</a:t>
          </a:r>
          <a:r>
            <a:rPr lang="de-DE" sz="1200" dirty="0"/>
            <a:t> </a:t>
          </a:r>
          <a:r>
            <a:rPr lang="de-DE" sz="1200" dirty="0" err="1"/>
            <a:t>labeled</a:t>
          </a:r>
          <a:r>
            <a:rPr lang="de-DE" sz="1200" dirty="0"/>
            <a:t> </a:t>
          </a:r>
          <a:r>
            <a:rPr lang="de-DE" sz="1200" dirty="0" err="1"/>
            <a:t>dataset</a:t>
          </a:r>
          <a:endParaRPr lang="de-DE" sz="1200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 sz="2000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 sz="2000"/>
        </a:p>
      </dgm:t>
    </dgm:pt>
    <dgm:pt modelId="{60098A1B-69A5-3847-8449-249DFC0B05D2}">
      <dgm:prSet custT="1"/>
      <dgm:spPr/>
      <dgm:t>
        <a:bodyPr/>
        <a:lstStyle/>
        <a:p>
          <a:r>
            <a:rPr lang="de-DE" sz="1200" dirty="0" err="1"/>
            <a:t>No</a:t>
          </a:r>
          <a:r>
            <a:rPr lang="de-DE" sz="1200" dirty="0"/>
            <a:t> </a:t>
          </a:r>
          <a:r>
            <a:rPr lang="de-DE" sz="1200" dirty="0" err="1"/>
            <a:t>need</a:t>
          </a:r>
          <a:r>
            <a:rPr lang="de-DE" sz="1200" dirty="0"/>
            <a:t> </a:t>
          </a:r>
          <a:r>
            <a:rPr lang="de-DE" sz="1200" dirty="0" err="1"/>
            <a:t>of</a:t>
          </a:r>
          <a:r>
            <a:rPr lang="de-DE" sz="1200" dirty="0"/>
            <a:t> </a:t>
          </a:r>
          <a:r>
            <a:rPr lang="de-DE" sz="1200" dirty="0" err="1"/>
            <a:t>labeled</a:t>
          </a:r>
          <a:r>
            <a:rPr lang="de-DE" sz="1200" dirty="0"/>
            <a:t> </a:t>
          </a:r>
          <a:r>
            <a:rPr lang="de-DE" sz="1200" dirty="0" err="1"/>
            <a:t>dataset</a:t>
          </a:r>
          <a:endParaRPr lang="de-DE" sz="1200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 sz="2000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 sz="2000"/>
        </a:p>
      </dgm:t>
    </dgm:pt>
    <dgm:pt modelId="{0A2CF5DC-4AF7-4246-9251-58C3B9617C87}">
      <dgm:prSet custT="1"/>
      <dgm:spPr/>
      <dgm:t>
        <a:bodyPr/>
        <a:lstStyle/>
        <a:p>
          <a:r>
            <a:rPr lang="de-DE" sz="1200" dirty="0" err="1"/>
            <a:t>Categorical</a:t>
          </a:r>
          <a:r>
            <a:rPr lang="de-DE" sz="1200" dirty="0"/>
            <a:t> </a:t>
          </a:r>
          <a:r>
            <a:rPr lang="de-DE" sz="1200" dirty="0" err="1"/>
            <a:t>labels</a:t>
          </a:r>
          <a:r>
            <a:rPr lang="de-DE" sz="1200" dirty="0"/>
            <a:t> (</a:t>
          </a:r>
          <a:r>
            <a:rPr lang="de-DE" sz="1200" dirty="0" err="1"/>
            <a:t>good</a:t>
          </a:r>
          <a:r>
            <a:rPr lang="de-DE" sz="1200" dirty="0"/>
            <a:t>, neutral, </a:t>
          </a:r>
          <a:r>
            <a:rPr lang="de-DE" sz="1200" dirty="0" err="1"/>
            <a:t>bad</a:t>
          </a:r>
          <a:r>
            <a:rPr lang="de-DE" sz="1200" dirty="0"/>
            <a:t>)</a:t>
          </a:r>
        </a:p>
      </dgm:t>
    </dgm:pt>
    <dgm:pt modelId="{90644B7F-6051-2740-8914-2131D7AA876C}" type="parTrans" cxnId="{85F9AF43-0FE1-F64E-8171-3CDBE46F78EA}">
      <dgm:prSet/>
      <dgm:spPr/>
      <dgm:t>
        <a:bodyPr/>
        <a:lstStyle/>
        <a:p>
          <a:endParaRPr lang="de-DE" sz="2000"/>
        </a:p>
      </dgm:t>
    </dgm:pt>
    <dgm:pt modelId="{19138726-3BEE-FB40-803C-729F445A4C79}" type="sibTrans" cxnId="{85F9AF43-0FE1-F64E-8171-3CDBE46F78EA}">
      <dgm:prSet/>
      <dgm:spPr/>
      <dgm:t>
        <a:bodyPr/>
        <a:lstStyle/>
        <a:p>
          <a:endParaRPr lang="de-DE" sz="2000"/>
        </a:p>
      </dgm:t>
    </dgm:pt>
    <dgm:pt modelId="{A39F883C-B01A-0F4E-8441-31A296D4B631}">
      <dgm:prSet custT="1"/>
      <dgm:spPr/>
      <dgm:t>
        <a:bodyPr/>
        <a:lstStyle/>
        <a:p>
          <a:r>
            <a:rPr lang="de-DE" sz="1200" dirty="0" err="1"/>
            <a:t>Numerical</a:t>
          </a:r>
          <a:r>
            <a:rPr lang="de-DE" sz="1200" dirty="0"/>
            <a:t> </a:t>
          </a:r>
          <a:r>
            <a:rPr lang="de-DE" sz="1200" dirty="0" err="1"/>
            <a:t>labels</a:t>
          </a:r>
          <a:r>
            <a:rPr lang="de-DE" sz="1200" dirty="0"/>
            <a:t> (</a:t>
          </a:r>
          <a:r>
            <a:rPr lang="de-DE" sz="1200" dirty="0" err="1"/>
            <a:t>good</a:t>
          </a:r>
          <a:r>
            <a:rPr lang="de-DE" sz="1200" dirty="0"/>
            <a:t>: 70-100, neutral: 40-60, </a:t>
          </a:r>
          <a:r>
            <a:rPr lang="de-DE" sz="1200" dirty="0" err="1"/>
            <a:t>bad</a:t>
          </a:r>
          <a:r>
            <a:rPr lang="de-DE" sz="1200" dirty="0"/>
            <a:t>: 0-40)</a:t>
          </a:r>
        </a:p>
      </dgm:t>
    </dgm:pt>
    <dgm:pt modelId="{42A7253D-B4BC-5B4E-8FFD-433B81E2405D}" type="parTrans" cxnId="{B37C438D-4E3C-B548-80CE-97FF3F62CA69}">
      <dgm:prSet/>
      <dgm:spPr/>
      <dgm:t>
        <a:bodyPr/>
        <a:lstStyle/>
        <a:p>
          <a:endParaRPr lang="de-DE" sz="2000"/>
        </a:p>
      </dgm:t>
    </dgm:pt>
    <dgm:pt modelId="{A6E2A146-B6DE-E643-BDD1-EF8CD56D0873}" type="sibTrans" cxnId="{B37C438D-4E3C-B548-80CE-97FF3F62CA69}">
      <dgm:prSet/>
      <dgm:spPr/>
      <dgm:t>
        <a:bodyPr/>
        <a:lstStyle/>
        <a:p>
          <a:endParaRPr lang="de-DE" sz="2000"/>
        </a:p>
      </dgm:t>
    </dgm:pt>
    <dgm:pt modelId="{F9FF22B0-4663-494D-A7DE-2FCEDC628962}">
      <dgm:prSet custT="1"/>
      <dgm:spPr/>
      <dgm:t>
        <a:bodyPr/>
        <a:lstStyle/>
        <a:p>
          <a:r>
            <a:rPr lang="de-DE" sz="1200" dirty="0" err="1"/>
            <a:t>Tweak</a:t>
          </a:r>
          <a:r>
            <a:rPr lang="de-DE" sz="1200" dirty="0"/>
            <a:t> Model </a:t>
          </a:r>
          <a:r>
            <a:rPr lang="de-DE" sz="1200" dirty="0" err="1"/>
            <a:t>output</a:t>
          </a:r>
          <a:r>
            <a:rPr lang="de-DE" sz="1200" dirty="0"/>
            <a:t> </a:t>
          </a:r>
          <a:r>
            <a:rPr lang="de-DE" sz="1200" dirty="0" err="1"/>
            <a:t>to</a:t>
          </a:r>
          <a:r>
            <a:rPr lang="de-DE" sz="1200" dirty="0"/>
            <a:t> </a:t>
          </a:r>
          <a:r>
            <a:rPr lang="de-DE" sz="1200" dirty="0" err="1"/>
            <a:t>satisfy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</a:t>
          </a:r>
          <a:r>
            <a:rPr lang="de-DE" sz="1200" dirty="0" err="1"/>
            <a:t>needed</a:t>
          </a:r>
          <a:r>
            <a:rPr lang="de-DE" sz="1200" dirty="0"/>
            <a:t> </a:t>
          </a:r>
          <a:r>
            <a:rPr lang="de-DE" sz="1200" dirty="0" err="1"/>
            <a:t>numerical</a:t>
          </a:r>
          <a:r>
            <a:rPr lang="de-DE" sz="1200" dirty="0"/>
            <a:t> </a:t>
          </a:r>
          <a:r>
            <a:rPr lang="de-DE" sz="1200" dirty="0" err="1"/>
            <a:t>scale</a:t>
          </a:r>
          <a:endParaRPr lang="de-DE" sz="1200" dirty="0"/>
        </a:p>
      </dgm:t>
    </dgm:pt>
    <dgm:pt modelId="{10FAB71D-65D9-1F40-AF50-DF4032D874EA}" type="parTrans" cxnId="{49FA0C8F-14CC-2B4F-9E50-7666958EF12D}">
      <dgm:prSet/>
      <dgm:spPr/>
      <dgm:t>
        <a:bodyPr/>
        <a:lstStyle/>
        <a:p>
          <a:endParaRPr lang="de-DE" sz="2000"/>
        </a:p>
      </dgm:t>
    </dgm:pt>
    <dgm:pt modelId="{8DAB2332-4CD7-FE4C-A223-A2974AF09D0F}" type="sibTrans" cxnId="{49FA0C8F-14CC-2B4F-9E50-7666958EF12D}">
      <dgm:prSet/>
      <dgm:spPr/>
      <dgm:t>
        <a:bodyPr/>
        <a:lstStyle/>
        <a:p>
          <a:endParaRPr lang="de-DE" sz="2000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941674DD-2C6E-9F41-8B58-EB0BFCDDD75E}" type="pres">
      <dgm:prSet presAssocID="{90644B7F-6051-2740-8914-2131D7AA876C}" presName="Name37" presStyleLbl="parChTrans1D4" presStyleIdx="0" presStyleCnt="3"/>
      <dgm:spPr/>
    </dgm:pt>
    <dgm:pt modelId="{D78DBA2A-517B-3C40-946F-82B7207FE3D9}" type="pres">
      <dgm:prSet presAssocID="{0A2CF5DC-4AF7-4246-9251-58C3B9617C87}" presName="hierRoot2" presStyleCnt="0">
        <dgm:presLayoutVars>
          <dgm:hierBranch val="init"/>
        </dgm:presLayoutVars>
      </dgm:prSet>
      <dgm:spPr/>
    </dgm:pt>
    <dgm:pt modelId="{1F50C8EE-1FEE-3F4E-BB43-00A87216BA14}" type="pres">
      <dgm:prSet presAssocID="{0A2CF5DC-4AF7-4246-9251-58C3B9617C87}" presName="rootComposite" presStyleCnt="0"/>
      <dgm:spPr/>
    </dgm:pt>
    <dgm:pt modelId="{5277C0E0-12BE-AF43-B337-1783AAAFE9AD}" type="pres">
      <dgm:prSet presAssocID="{0A2CF5DC-4AF7-4246-9251-58C3B9617C87}" presName="rootText" presStyleLbl="node4" presStyleIdx="0" presStyleCnt="3">
        <dgm:presLayoutVars>
          <dgm:chPref val="3"/>
        </dgm:presLayoutVars>
      </dgm:prSet>
      <dgm:spPr/>
    </dgm:pt>
    <dgm:pt modelId="{42A71E1F-BB96-3C4D-B59C-66F4DFC9E9C5}" type="pres">
      <dgm:prSet presAssocID="{0A2CF5DC-4AF7-4246-9251-58C3B9617C87}" presName="rootConnector" presStyleLbl="node4" presStyleIdx="0" presStyleCnt="3"/>
      <dgm:spPr/>
    </dgm:pt>
    <dgm:pt modelId="{3800C2C8-7E8E-154D-B2CA-3C2A2F4D1957}" type="pres">
      <dgm:prSet presAssocID="{0A2CF5DC-4AF7-4246-9251-58C3B9617C87}" presName="hierChild4" presStyleCnt="0"/>
      <dgm:spPr/>
    </dgm:pt>
    <dgm:pt modelId="{10D894A0-58D7-3F4F-A315-CDF20F3984C4}" type="pres">
      <dgm:prSet presAssocID="{0A2CF5DC-4AF7-4246-9251-58C3B9617C87}" presName="hierChild5" presStyleCnt="0"/>
      <dgm:spPr/>
    </dgm:pt>
    <dgm:pt modelId="{BAA87075-66C5-B44F-B7F2-72C0230B32F1}" type="pres">
      <dgm:prSet presAssocID="{42A7253D-B4BC-5B4E-8FFD-433B81E2405D}" presName="Name37" presStyleLbl="parChTrans1D4" presStyleIdx="1" presStyleCnt="3"/>
      <dgm:spPr/>
    </dgm:pt>
    <dgm:pt modelId="{45CD6A50-F156-E143-998F-D7F9EFEA9160}" type="pres">
      <dgm:prSet presAssocID="{A39F883C-B01A-0F4E-8441-31A296D4B631}" presName="hierRoot2" presStyleCnt="0">
        <dgm:presLayoutVars>
          <dgm:hierBranch val="init"/>
        </dgm:presLayoutVars>
      </dgm:prSet>
      <dgm:spPr/>
    </dgm:pt>
    <dgm:pt modelId="{A555DC8B-4633-1C4C-9990-2B2628704EB9}" type="pres">
      <dgm:prSet presAssocID="{A39F883C-B01A-0F4E-8441-31A296D4B631}" presName="rootComposite" presStyleCnt="0"/>
      <dgm:spPr/>
    </dgm:pt>
    <dgm:pt modelId="{23C782C5-084F-0A4F-8B0C-EB5604185E67}" type="pres">
      <dgm:prSet presAssocID="{A39F883C-B01A-0F4E-8441-31A296D4B631}" presName="rootText" presStyleLbl="node4" presStyleIdx="1" presStyleCnt="3">
        <dgm:presLayoutVars>
          <dgm:chPref val="3"/>
        </dgm:presLayoutVars>
      </dgm:prSet>
      <dgm:spPr/>
    </dgm:pt>
    <dgm:pt modelId="{E962BEB2-43FC-904F-ABCD-93DC497C89B9}" type="pres">
      <dgm:prSet presAssocID="{A39F883C-B01A-0F4E-8441-31A296D4B631}" presName="rootConnector" presStyleLbl="node4" presStyleIdx="1" presStyleCnt="3"/>
      <dgm:spPr/>
    </dgm:pt>
    <dgm:pt modelId="{5DF11215-5536-0F43-9721-59E0C2A0C435}" type="pres">
      <dgm:prSet presAssocID="{A39F883C-B01A-0F4E-8441-31A296D4B631}" presName="hierChild4" presStyleCnt="0"/>
      <dgm:spPr/>
    </dgm:pt>
    <dgm:pt modelId="{FB6130C5-EB17-2C4F-9F1E-1EE773CD2787}" type="pres">
      <dgm:prSet presAssocID="{A39F883C-B01A-0F4E-8441-31A296D4B631}" presName="hierChild5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C3998FCB-FEAB-1440-9ECD-420355EA84BF}" type="pres">
      <dgm:prSet presAssocID="{10FAB71D-65D9-1F40-AF50-DF4032D874EA}" presName="Name37" presStyleLbl="parChTrans1D4" presStyleIdx="2" presStyleCnt="3"/>
      <dgm:spPr/>
    </dgm:pt>
    <dgm:pt modelId="{6FECFAF9-A768-1C46-9D82-EBB5EA1D4EA6}" type="pres">
      <dgm:prSet presAssocID="{F9FF22B0-4663-494D-A7DE-2FCEDC628962}" presName="hierRoot2" presStyleCnt="0">
        <dgm:presLayoutVars>
          <dgm:hierBranch val="init"/>
        </dgm:presLayoutVars>
      </dgm:prSet>
      <dgm:spPr/>
    </dgm:pt>
    <dgm:pt modelId="{B3A03010-6F67-AF4D-A14A-0F50E5FC0B3A}" type="pres">
      <dgm:prSet presAssocID="{F9FF22B0-4663-494D-A7DE-2FCEDC628962}" presName="rootComposite" presStyleCnt="0"/>
      <dgm:spPr/>
    </dgm:pt>
    <dgm:pt modelId="{B6D3BA25-628F-9641-B522-AC383260662F}" type="pres">
      <dgm:prSet presAssocID="{F9FF22B0-4663-494D-A7DE-2FCEDC628962}" presName="rootText" presStyleLbl="node4" presStyleIdx="2" presStyleCnt="3">
        <dgm:presLayoutVars>
          <dgm:chPref val="3"/>
        </dgm:presLayoutVars>
      </dgm:prSet>
      <dgm:spPr/>
    </dgm:pt>
    <dgm:pt modelId="{F9F14B0C-EFB3-CF43-ACCD-FD5FB5107AFB}" type="pres">
      <dgm:prSet presAssocID="{F9FF22B0-4663-494D-A7DE-2FCEDC628962}" presName="rootConnector" presStyleLbl="node4" presStyleIdx="2" presStyleCnt="3"/>
      <dgm:spPr/>
    </dgm:pt>
    <dgm:pt modelId="{0587A021-F919-C243-B79F-70FA2280F8C8}" type="pres">
      <dgm:prSet presAssocID="{F9FF22B0-4663-494D-A7DE-2FCEDC628962}" presName="hierChild4" presStyleCnt="0"/>
      <dgm:spPr/>
    </dgm:pt>
    <dgm:pt modelId="{91B1A0B6-6F16-0E40-86A8-20C5AF0F2C19}" type="pres">
      <dgm:prSet presAssocID="{F9FF22B0-4663-494D-A7DE-2FCEDC628962}" presName="hierChild5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0F2F7517-FBA9-1149-A4F9-E80F3D52FA03}" type="presOf" srcId="{10FAB71D-65D9-1F40-AF50-DF4032D874EA}" destId="{C3998FCB-FEAB-1440-9ECD-420355EA84BF}" srcOrd="0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85F9AF43-0FE1-F64E-8171-3CDBE46F78EA}" srcId="{E888A45B-8746-124A-863D-64BD3E2CDF67}" destId="{0A2CF5DC-4AF7-4246-9251-58C3B9617C87}" srcOrd="0" destOrd="0" parTransId="{90644B7F-6051-2740-8914-2131D7AA876C}" sibTransId="{19138726-3BEE-FB40-803C-729F445A4C79}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27449D4D-94E7-824D-A61A-5890BC73809E}" type="presOf" srcId="{0A2CF5DC-4AF7-4246-9251-58C3B9617C87}" destId="{5277C0E0-12BE-AF43-B337-1783AAAFE9AD}" srcOrd="0" destOrd="0" presId="urn:microsoft.com/office/officeart/2005/8/layout/orgChart1"/>
    <dgm:cxn modelId="{0092D553-0B59-E64A-A72F-78DC7C71A471}" type="presOf" srcId="{0A2CF5DC-4AF7-4246-9251-58C3B9617C87}" destId="{42A71E1F-BB96-3C4D-B59C-66F4DFC9E9C5}" srcOrd="1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50BD6D80-2ABF-4D46-AF88-E750E22067D4}" type="presOf" srcId="{90644B7F-6051-2740-8914-2131D7AA876C}" destId="{941674DD-2C6E-9F41-8B58-EB0BFCDDD75E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B37C438D-4E3C-B548-80CE-97FF3F62CA69}" srcId="{E888A45B-8746-124A-863D-64BD3E2CDF67}" destId="{A39F883C-B01A-0F4E-8441-31A296D4B631}" srcOrd="1" destOrd="0" parTransId="{42A7253D-B4BC-5B4E-8FFD-433B81E2405D}" sibTransId="{A6E2A146-B6DE-E643-BDD1-EF8CD56D0873}"/>
    <dgm:cxn modelId="{49FA0C8F-14CC-2B4F-9E50-7666958EF12D}" srcId="{60098A1B-69A5-3847-8449-249DFC0B05D2}" destId="{F9FF22B0-4663-494D-A7DE-2FCEDC628962}" srcOrd="0" destOrd="0" parTransId="{10FAB71D-65D9-1F40-AF50-DF4032D874EA}" sibTransId="{8DAB2332-4CD7-FE4C-A223-A2974AF09D0F}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D68EAAC-CBE5-6443-A7C5-20995DEEDDCD}" type="presOf" srcId="{A39F883C-B01A-0F4E-8441-31A296D4B631}" destId="{23C782C5-084F-0A4F-8B0C-EB5604185E67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238C5EB3-B42E-1E47-A3E7-A5A0D3A7027F}" type="presOf" srcId="{A39F883C-B01A-0F4E-8441-31A296D4B631}" destId="{E962BEB2-43FC-904F-ABCD-93DC497C89B9}" srcOrd="1" destOrd="0" presId="urn:microsoft.com/office/officeart/2005/8/layout/orgChart1"/>
    <dgm:cxn modelId="{D9B247B9-DC6D-A948-95DB-5D24FF7AEF15}" type="presOf" srcId="{F9FF22B0-4663-494D-A7DE-2FCEDC628962}" destId="{B6D3BA25-628F-9641-B522-AC383260662F}" srcOrd="0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6E0C29DC-0526-2A47-9E4A-998CAB068C07}" type="presOf" srcId="{42A7253D-B4BC-5B4E-8FFD-433B81E2405D}" destId="{BAA87075-66C5-B44F-B7F2-72C0230B32F1}" srcOrd="0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F114D7FD-BE48-7F4E-9F67-D6C5605F8937}" type="presOf" srcId="{F9FF22B0-4663-494D-A7DE-2FCEDC628962}" destId="{F9F14B0C-EFB3-CF43-ACCD-FD5FB5107AFB}" srcOrd="1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364D7B5F-8E2D-F248-98BE-9BD75C13B73E}" type="presParOf" srcId="{386AB4C5-1ACF-7246-B1F3-B293D0274E20}" destId="{941674DD-2C6E-9F41-8B58-EB0BFCDDD75E}" srcOrd="0" destOrd="0" presId="urn:microsoft.com/office/officeart/2005/8/layout/orgChart1"/>
    <dgm:cxn modelId="{A9B4D838-E092-7E4A-96ED-EC51DD719085}" type="presParOf" srcId="{386AB4C5-1ACF-7246-B1F3-B293D0274E20}" destId="{D78DBA2A-517B-3C40-946F-82B7207FE3D9}" srcOrd="1" destOrd="0" presId="urn:microsoft.com/office/officeart/2005/8/layout/orgChart1"/>
    <dgm:cxn modelId="{1F1F7169-787C-5541-955B-F3BC72A8DDBD}" type="presParOf" srcId="{D78DBA2A-517B-3C40-946F-82B7207FE3D9}" destId="{1F50C8EE-1FEE-3F4E-BB43-00A87216BA14}" srcOrd="0" destOrd="0" presId="urn:microsoft.com/office/officeart/2005/8/layout/orgChart1"/>
    <dgm:cxn modelId="{FFB0941E-C98D-794E-ACC8-C418EB2CD49B}" type="presParOf" srcId="{1F50C8EE-1FEE-3F4E-BB43-00A87216BA14}" destId="{5277C0E0-12BE-AF43-B337-1783AAAFE9AD}" srcOrd="0" destOrd="0" presId="urn:microsoft.com/office/officeart/2005/8/layout/orgChart1"/>
    <dgm:cxn modelId="{F8058817-398D-8D48-8578-2096F68811BF}" type="presParOf" srcId="{1F50C8EE-1FEE-3F4E-BB43-00A87216BA14}" destId="{42A71E1F-BB96-3C4D-B59C-66F4DFC9E9C5}" srcOrd="1" destOrd="0" presId="urn:microsoft.com/office/officeart/2005/8/layout/orgChart1"/>
    <dgm:cxn modelId="{650F6018-7E1A-B047-8DD9-BFC408A26337}" type="presParOf" srcId="{D78DBA2A-517B-3C40-946F-82B7207FE3D9}" destId="{3800C2C8-7E8E-154D-B2CA-3C2A2F4D1957}" srcOrd="1" destOrd="0" presId="urn:microsoft.com/office/officeart/2005/8/layout/orgChart1"/>
    <dgm:cxn modelId="{CBA10C7B-F14A-E142-ADF1-4D2AC90B3D81}" type="presParOf" srcId="{D78DBA2A-517B-3C40-946F-82B7207FE3D9}" destId="{10D894A0-58D7-3F4F-A315-CDF20F3984C4}" srcOrd="2" destOrd="0" presId="urn:microsoft.com/office/officeart/2005/8/layout/orgChart1"/>
    <dgm:cxn modelId="{137D8906-5D69-B242-92E8-4F0C33E75614}" type="presParOf" srcId="{386AB4C5-1ACF-7246-B1F3-B293D0274E20}" destId="{BAA87075-66C5-B44F-B7F2-72C0230B32F1}" srcOrd="2" destOrd="0" presId="urn:microsoft.com/office/officeart/2005/8/layout/orgChart1"/>
    <dgm:cxn modelId="{AD2B1286-51D7-CC4E-8B51-E9552CFB56DB}" type="presParOf" srcId="{386AB4C5-1ACF-7246-B1F3-B293D0274E20}" destId="{45CD6A50-F156-E143-998F-D7F9EFEA9160}" srcOrd="3" destOrd="0" presId="urn:microsoft.com/office/officeart/2005/8/layout/orgChart1"/>
    <dgm:cxn modelId="{BAB55523-CA77-364C-81C3-F5C3021A065E}" type="presParOf" srcId="{45CD6A50-F156-E143-998F-D7F9EFEA9160}" destId="{A555DC8B-4633-1C4C-9990-2B2628704EB9}" srcOrd="0" destOrd="0" presId="urn:microsoft.com/office/officeart/2005/8/layout/orgChart1"/>
    <dgm:cxn modelId="{F7E1CC4F-37D4-FB41-B610-8A8163490D21}" type="presParOf" srcId="{A555DC8B-4633-1C4C-9990-2B2628704EB9}" destId="{23C782C5-084F-0A4F-8B0C-EB5604185E67}" srcOrd="0" destOrd="0" presId="urn:microsoft.com/office/officeart/2005/8/layout/orgChart1"/>
    <dgm:cxn modelId="{9A1708F6-F20D-6146-AC84-9A4058CC75E4}" type="presParOf" srcId="{A555DC8B-4633-1C4C-9990-2B2628704EB9}" destId="{E962BEB2-43FC-904F-ABCD-93DC497C89B9}" srcOrd="1" destOrd="0" presId="urn:microsoft.com/office/officeart/2005/8/layout/orgChart1"/>
    <dgm:cxn modelId="{B6E54304-0D79-5A4C-AF53-75F3A2067008}" type="presParOf" srcId="{45CD6A50-F156-E143-998F-D7F9EFEA9160}" destId="{5DF11215-5536-0F43-9721-59E0C2A0C435}" srcOrd="1" destOrd="0" presId="urn:microsoft.com/office/officeart/2005/8/layout/orgChart1"/>
    <dgm:cxn modelId="{77037AA6-D227-4D49-B24C-1D16F511857F}" type="presParOf" srcId="{45CD6A50-F156-E143-998F-D7F9EFEA9160}" destId="{FB6130C5-EB17-2C4F-9F1E-1EE773CD2787}" srcOrd="2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5F1FE63B-1E87-4345-A912-9B11B042900A}" type="presParOf" srcId="{168043D9-99BD-5E41-8889-7B8F30AF78EB}" destId="{C3998FCB-FEAB-1440-9ECD-420355EA84BF}" srcOrd="0" destOrd="0" presId="urn:microsoft.com/office/officeart/2005/8/layout/orgChart1"/>
    <dgm:cxn modelId="{0CDB3403-F84F-3944-BE9E-29BF5F93D38C}" type="presParOf" srcId="{168043D9-99BD-5E41-8889-7B8F30AF78EB}" destId="{6FECFAF9-A768-1C46-9D82-EBB5EA1D4EA6}" srcOrd="1" destOrd="0" presId="urn:microsoft.com/office/officeart/2005/8/layout/orgChart1"/>
    <dgm:cxn modelId="{A3435270-2C14-2740-822D-05363CF279F8}" type="presParOf" srcId="{6FECFAF9-A768-1C46-9D82-EBB5EA1D4EA6}" destId="{B3A03010-6F67-AF4D-A14A-0F50E5FC0B3A}" srcOrd="0" destOrd="0" presId="urn:microsoft.com/office/officeart/2005/8/layout/orgChart1"/>
    <dgm:cxn modelId="{D7A27826-9A39-BC49-B903-A1C6FA0738A3}" type="presParOf" srcId="{B3A03010-6F67-AF4D-A14A-0F50E5FC0B3A}" destId="{B6D3BA25-628F-9641-B522-AC383260662F}" srcOrd="0" destOrd="0" presId="urn:microsoft.com/office/officeart/2005/8/layout/orgChart1"/>
    <dgm:cxn modelId="{81E2E2A7-829F-1A4A-94E2-74F538C4F36F}" type="presParOf" srcId="{B3A03010-6F67-AF4D-A14A-0F50E5FC0B3A}" destId="{F9F14B0C-EFB3-CF43-ACCD-FD5FB5107AFB}" srcOrd="1" destOrd="0" presId="urn:microsoft.com/office/officeart/2005/8/layout/orgChart1"/>
    <dgm:cxn modelId="{45126E1F-50C6-2048-942C-4F267B98E563}" type="presParOf" srcId="{6FECFAF9-A768-1C46-9D82-EBB5EA1D4EA6}" destId="{0587A021-F919-C243-B79F-70FA2280F8C8}" srcOrd="1" destOrd="0" presId="urn:microsoft.com/office/officeart/2005/8/layout/orgChart1"/>
    <dgm:cxn modelId="{AB85FDA4-0B2B-0642-9FD1-D8BD78329EA1}" type="presParOf" srcId="{6FECFAF9-A768-1C46-9D82-EBB5EA1D4EA6}" destId="{91B1A0B6-6F16-0E40-86A8-20C5AF0F2C19}" srcOrd="2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/>
      <dgm:spPr/>
      <dgm:t>
        <a:bodyPr/>
        <a:lstStyle/>
        <a:p>
          <a:r>
            <a:rPr lang="de-DE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/>
        </a:p>
      </dgm:t>
    </dgm:pt>
    <dgm:pt modelId="{609BCB4B-7E82-894F-8252-A58FB0A37446}">
      <dgm:prSet phldrT="[Text]"/>
      <dgm:spPr/>
      <dgm:t>
        <a:bodyPr/>
        <a:lstStyle/>
        <a:p>
          <a:r>
            <a:rPr lang="de-DE" dirty="0" err="1"/>
            <a:t>Develop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whole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on </a:t>
          </a:r>
          <a:r>
            <a:rPr lang="de-DE" dirty="0" err="1"/>
            <a:t>our</a:t>
          </a:r>
          <a:r>
            <a:rPr lang="de-DE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/>
        </a:p>
      </dgm:t>
    </dgm:pt>
    <dgm:pt modelId="{296C8BB9-E15E-D141-B43A-77ED146B47B4}">
      <dgm:prSet phldrT="[Text]"/>
      <dgm:spPr/>
      <dgm:t>
        <a:bodyPr/>
        <a:lstStyle/>
        <a:p>
          <a:r>
            <a:rPr lang="de-DE" dirty="0"/>
            <a:t>Use a </a:t>
          </a:r>
          <a:r>
            <a:rPr lang="de-DE" dirty="0" err="1"/>
            <a:t>pretrained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</a:t>
          </a:r>
          <a:r>
            <a:rPr lang="de-DE" dirty="0" err="1"/>
            <a:t>it</a:t>
          </a:r>
          <a:endParaRPr lang="de-DE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/>
        </a:p>
      </dgm:t>
    </dgm:pt>
    <dgm:pt modelId="{E888A45B-8746-124A-863D-64BD3E2CDF67}">
      <dgm:prSet/>
      <dgm:spPr/>
      <dgm:t>
        <a:bodyPr/>
        <a:lstStyle/>
        <a:p>
          <a:r>
            <a:rPr lang="de-DE" dirty="0"/>
            <a:t>Need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/>
        </a:p>
      </dgm:t>
    </dgm:pt>
    <dgm:pt modelId="{60098A1B-69A5-3847-8449-249DFC0B05D2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need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/>
      <dgm:spPr/>
      <dgm:t>
        <a:bodyPr/>
        <a:lstStyle/>
        <a:p>
          <a:r>
            <a:rPr lang="de-DE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/>
        </a:p>
      </dgm:t>
    </dgm:pt>
    <dgm:pt modelId="{609BCB4B-7E82-894F-8252-A58FB0A37446}">
      <dgm:prSet phldrT="[Text]"/>
      <dgm:spPr/>
      <dgm:t>
        <a:bodyPr/>
        <a:lstStyle/>
        <a:p>
          <a:r>
            <a:rPr lang="de-DE" dirty="0" err="1"/>
            <a:t>Develop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whole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on </a:t>
          </a:r>
          <a:r>
            <a:rPr lang="de-DE" dirty="0" err="1"/>
            <a:t>our</a:t>
          </a:r>
          <a:r>
            <a:rPr lang="de-DE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/>
        </a:p>
      </dgm:t>
    </dgm:pt>
    <dgm:pt modelId="{296C8BB9-E15E-D141-B43A-77ED146B47B4}">
      <dgm:prSet phldrT="[Text]"/>
      <dgm:spPr/>
      <dgm:t>
        <a:bodyPr/>
        <a:lstStyle/>
        <a:p>
          <a:r>
            <a:rPr lang="de-DE" dirty="0"/>
            <a:t>Use a </a:t>
          </a:r>
          <a:r>
            <a:rPr lang="de-DE" dirty="0" err="1"/>
            <a:t>pretrained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</a:t>
          </a:r>
          <a:r>
            <a:rPr lang="de-DE" dirty="0" err="1"/>
            <a:t>it</a:t>
          </a:r>
          <a:endParaRPr lang="de-DE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/>
        </a:p>
      </dgm:t>
    </dgm:pt>
    <dgm:pt modelId="{E888A45B-8746-124A-863D-64BD3E2CDF67}">
      <dgm:prSet/>
      <dgm:spPr/>
      <dgm:t>
        <a:bodyPr/>
        <a:lstStyle/>
        <a:p>
          <a:r>
            <a:rPr lang="de-DE" dirty="0"/>
            <a:t>Need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/>
        </a:p>
      </dgm:t>
    </dgm:pt>
    <dgm:pt modelId="{60098A1B-69A5-3847-8449-249DFC0B05D2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need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/>
        </a:p>
      </dgm:t>
    </dgm:pt>
    <dgm:pt modelId="{0A2CF5DC-4AF7-4246-9251-58C3B9617C87}">
      <dgm:prSet/>
      <dgm:spPr/>
      <dgm:t>
        <a:bodyPr/>
        <a:lstStyle/>
        <a:p>
          <a:r>
            <a:rPr lang="de-DE" dirty="0" err="1"/>
            <a:t>Categorical</a:t>
          </a:r>
          <a:r>
            <a:rPr lang="de-DE" dirty="0"/>
            <a:t> </a:t>
          </a:r>
          <a:r>
            <a:rPr lang="de-DE" dirty="0" err="1"/>
            <a:t>labels</a:t>
          </a:r>
          <a:r>
            <a:rPr lang="de-DE" dirty="0"/>
            <a:t> (</a:t>
          </a:r>
          <a:r>
            <a:rPr lang="de-DE" dirty="0" err="1"/>
            <a:t>good</a:t>
          </a:r>
          <a:r>
            <a:rPr lang="de-DE" dirty="0"/>
            <a:t>, neutral, </a:t>
          </a:r>
          <a:r>
            <a:rPr lang="de-DE" dirty="0" err="1"/>
            <a:t>bad</a:t>
          </a:r>
          <a:r>
            <a:rPr lang="de-DE" dirty="0"/>
            <a:t>)</a:t>
          </a:r>
        </a:p>
      </dgm:t>
    </dgm:pt>
    <dgm:pt modelId="{90644B7F-6051-2740-8914-2131D7AA876C}" type="parTrans" cxnId="{85F9AF43-0FE1-F64E-8171-3CDBE46F78EA}">
      <dgm:prSet/>
      <dgm:spPr/>
      <dgm:t>
        <a:bodyPr/>
        <a:lstStyle/>
        <a:p>
          <a:endParaRPr lang="de-DE"/>
        </a:p>
      </dgm:t>
    </dgm:pt>
    <dgm:pt modelId="{19138726-3BEE-FB40-803C-729F445A4C79}" type="sibTrans" cxnId="{85F9AF43-0FE1-F64E-8171-3CDBE46F78EA}">
      <dgm:prSet/>
      <dgm:spPr/>
      <dgm:t>
        <a:bodyPr/>
        <a:lstStyle/>
        <a:p>
          <a:endParaRPr lang="de-DE"/>
        </a:p>
      </dgm:t>
    </dgm:pt>
    <dgm:pt modelId="{A39F883C-B01A-0F4E-8441-31A296D4B631}">
      <dgm:prSet/>
      <dgm:spPr/>
      <dgm:t>
        <a:bodyPr/>
        <a:lstStyle/>
        <a:p>
          <a:r>
            <a:rPr lang="de-DE" dirty="0" err="1"/>
            <a:t>Numerical</a:t>
          </a:r>
          <a:r>
            <a:rPr lang="de-DE" dirty="0"/>
            <a:t> </a:t>
          </a:r>
          <a:r>
            <a:rPr lang="de-DE" dirty="0" err="1"/>
            <a:t>labels</a:t>
          </a:r>
          <a:r>
            <a:rPr lang="de-DE" dirty="0"/>
            <a:t> (</a:t>
          </a:r>
          <a:r>
            <a:rPr lang="de-DE" dirty="0" err="1"/>
            <a:t>good</a:t>
          </a:r>
          <a:r>
            <a:rPr lang="de-DE" dirty="0"/>
            <a:t>: 70-100, neutral: 40-60, </a:t>
          </a:r>
          <a:r>
            <a:rPr lang="de-DE" dirty="0" err="1"/>
            <a:t>bad</a:t>
          </a:r>
          <a:r>
            <a:rPr lang="de-DE" dirty="0"/>
            <a:t>: 0-40)</a:t>
          </a:r>
        </a:p>
      </dgm:t>
    </dgm:pt>
    <dgm:pt modelId="{42A7253D-B4BC-5B4E-8FFD-433B81E2405D}" type="parTrans" cxnId="{B37C438D-4E3C-B548-80CE-97FF3F62CA69}">
      <dgm:prSet/>
      <dgm:spPr/>
      <dgm:t>
        <a:bodyPr/>
        <a:lstStyle/>
        <a:p>
          <a:endParaRPr lang="de-DE"/>
        </a:p>
      </dgm:t>
    </dgm:pt>
    <dgm:pt modelId="{A6E2A146-B6DE-E643-BDD1-EF8CD56D0873}" type="sibTrans" cxnId="{B37C438D-4E3C-B548-80CE-97FF3F62CA69}">
      <dgm:prSet/>
      <dgm:spPr/>
      <dgm:t>
        <a:bodyPr/>
        <a:lstStyle/>
        <a:p>
          <a:endParaRPr lang="de-DE"/>
        </a:p>
      </dgm:t>
    </dgm:pt>
    <dgm:pt modelId="{F9FF22B0-4663-494D-A7DE-2FCEDC628962}">
      <dgm:prSet/>
      <dgm:spPr/>
      <dgm:t>
        <a:bodyPr/>
        <a:lstStyle/>
        <a:p>
          <a:r>
            <a:rPr lang="de-DE" dirty="0" err="1"/>
            <a:t>Tweak</a:t>
          </a:r>
          <a:r>
            <a:rPr lang="de-DE" dirty="0"/>
            <a:t> Model </a:t>
          </a:r>
          <a:r>
            <a:rPr lang="de-DE" dirty="0" err="1"/>
            <a:t>output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satisfy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needed</a:t>
          </a:r>
          <a:r>
            <a:rPr lang="de-DE" dirty="0"/>
            <a:t> </a:t>
          </a:r>
          <a:r>
            <a:rPr lang="de-DE" dirty="0" err="1"/>
            <a:t>numerical</a:t>
          </a:r>
          <a:r>
            <a:rPr lang="de-DE" dirty="0"/>
            <a:t> </a:t>
          </a:r>
          <a:r>
            <a:rPr lang="de-DE" dirty="0" err="1"/>
            <a:t>scale</a:t>
          </a:r>
          <a:endParaRPr lang="de-DE" dirty="0"/>
        </a:p>
      </dgm:t>
    </dgm:pt>
    <dgm:pt modelId="{10FAB71D-65D9-1F40-AF50-DF4032D874EA}" type="parTrans" cxnId="{49FA0C8F-14CC-2B4F-9E50-7666958EF12D}">
      <dgm:prSet/>
      <dgm:spPr/>
      <dgm:t>
        <a:bodyPr/>
        <a:lstStyle/>
        <a:p>
          <a:endParaRPr lang="de-DE"/>
        </a:p>
      </dgm:t>
    </dgm:pt>
    <dgm:pt modelId="{8DAB2332-4CD7-FE4C-A223-A2974AF09D0F}" type="sibTrans" cxnId="{49FA0C8F-14CC-2B4F-9E50-7666958EF12D}">
      <dgm:prSet/>
      <dgm:spPr/>
      <dgm:t>
        <a:bodyPr/>
        <a:lstStyle/>
        <a:p>
          <a:endParaRPr lang="de-DE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941674DD-2C6E-9F41-8B58-EB0BFCDDD75E}" type="pres">
      <dgm:prSet presAssocID="{90644B7F-6051-2740-8914-2131D7AA876C}" presName="Name37" presStyleLbl="parChTrans1D4" presStyleIdx="0" presStyleCnt="3"/>
      <dgm:spPr/>
    </dgm:pt>
    <dgm:pt modelId="{D78DBA2A-517B-3C40-946F-82B7207FE3D9}" type="pres">
      <dgm:prSet presAssocID="{0A2CF5DC-4AF7-4246-9251-58C3B9617C87}" presName="hierRoot2" presStyleCnt="0">
        <dgm:presLayoutVars>
          <dgm:hierBranch val="init"/>
        </dgm:presLayoutVars>
      </dgm:prSet>
      <dgm:spPr/>
    </dgm:pt>
    <dgm:pt modelId="{1F50C8EE-1FEE-3F4E-BB43-00A87216BA14}" type="pres">
      <dgm:prSet presAssocID="{0A2CF5DC-4AF7-4246-9251-58C3B9617C87}" presName="rootComposite" presStyleCnt="0"/>
      <dgm:spPr/>
    </dgm:pt>
    <dgm:pt modelId="{5277C0E0-12BE-AF43-B337-1783AAAFE9AD}" type="pres">
      <dgm:prSet presAssocID="{0A2CF5DC-4AF7-4246-9251-58C3B9617C87}" presName="rootText" presStyleLbl="node4" presStyleIdx="0" presStyleCnt="3">
        <dgm:presLayoutVars>
          <dgm:chPref val="3"/>
        </dgm:presLayoutVars>
      </dgm:prSet>
      <dgm:spPr/>
    </dgm:pt>
    <dgm:pt modelId="{42A71E1F-BB96-3C4D-B59C-66F4DFC9E9C5}" type="pres">
      <dgm:prSet presAssocID="{0A2CF5DC-4AF7-4246-9251-58C3B9617C87}" presName="rootConnector" presStyleLbl="node4" presStyleIdx="0" presStyleCnt="3"/>
      <dgm:spPr/>
    </dgm:pt>
    <dgm:pt modelId="{3800C2C8-7E8E-154D-B2CA-3C2A2F4D1957}" type="pres">
      <dgm:prSet presAssocID="{0A2CF5DC-4AF7-4246-9251-58C3B9617C87}" presName="hierChild4" presStyleCnt="0"/>
      <dgm:spPr/>
    </dgm:pt>
    <dgm:pt modelId="{10D894A0-58D7-3F4F-A315-CDF20F3984C4}" type="pres">
      <dgm:prSet presAssocID="{0A2CF5DC-4AF7-4246-9251-58C3B9617C87}" presName="hierChild5" presStyleCnt="0"/>
      <dgm:spPr/>
    </dgm:pt>
    <dgm:pt modelId="{BAA87075-66C5-B44F-B7F2-72C0230B32F1}" type="pres">
      <dgm:prSet presAssocID="{42A7253D-B4BC-5B4E-8FFD-433B81E2405D}" presName="Name37" presStyleLbl="parChTrans1D4" presStyleIdx="1" presStyleCnt="3"/>
      <dgm:spPr/>
    </dgm:pt>
    <dgm:pt modelId="{45CD6A50-F156-E143-998F-D7F9EFEA9160}" type="pres">
      <dgm:prSet presAssocID="{A39F883C-B01A-0F4E-8441-31A296D4B631}" presName="hierRoot2" presStyleCnt="0">
        <dgm:presLayoutVars>
          <dgm:hierBranch val="init"/>
        </dgm:presLayoutVars>
      </dgm:prSet>
      <dgm:spPr/>
    </dgm:pt>
    <dgm:pt modelId="{A555DC8B-4633-1C4C-9990-2B2628704EB9}" type="pres">
      <dgm:prSet presAssocID="{A39F883C-B01A-0F4E-8441-31A296D4B631}" presName="rootComposite" presStyleCnt="0"/>
      <dgm:spPr/>
    </dgm:pt>
    <dgm:pt modelId="{23C782C5-084F-0A4F-8B0C-EB5604185E67}" type="pres">
      <dgm:prSet presAssocID="{A39F883C-B01A-0F4E-8441-31A296D4B631}" presName="rootText" presStyleLbl="node4" presStyleIdx="1" presStyleCnt="3">
        <dgm:presLayoutVars>
          <dgm:chPref val="3"/>
        </dgm:presLayoutVars>
      </dgm:prSet>
      <dgm:spPr/>
    </dgm:pt>
    <dgm:pt modelId="{E962BEB2-43FC-904F-ABCD-93DC497C89B9}" type="pres">
      <dgm:prSet presAssocID="{A39F883C-B01A-0F4E-8441-31A296D4B631}" presName="rootConnector" presStyleLbl="node4" presStyleIdx="1" presStyleCnt="3"/>
      <dgm:spPr/>
    </dgm:pt>
    <dgm:pt modelId="{5DF11215-5536-0F43-9721-59E0C2A0C435}" type="pres">
      <dgm:prSet presAssocID="{A39F883C-B01A-0F4E-8441-31A296D4B631}" presName="hierChild4" presStyleCnt="0"/>
      <dgm:spPr/>
    </dgm:pt>
    <dgm:pt modelId="{FB6130C5-EB17-2C4F-9F1E-1EE773CD2787}" type="pres">
      <dgm:prSet presAssocID="{A39F883C-B01A-0F4E-8441-31A296D4B631}" presName="hierChild5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C3998FCB-FEAB-1440-9ECD-420355EA84BF}" type="pres">
      <dgm:prSet presAssocID="{10FAB71D-65D9-1F40-AF50-DF4032D874EA}" presName="Name37" presStyleLbl="parChTrans1D4" presStyleIdx="2" presStyleCnt="3"/>
      <dgm:spPr/>
    </dgm:pt>
    <dgm:pt modelId="{6FECFAF9-A768-1C46-9D82-EBB5EA1D4EA6}" type="pres">
      <dgm:prSet presAssocID="{F9FF22B0-4663-494D-A7DE-2FCEDC628962}" presName="hierRoot2" presStyleCnt="0">
        <dgm:presLayoutVars>
          <dgm:hierBranch val="init"/>
        </dgm:presLayoutVars>
      </dgm:prSet>
      <dgm:spPr/>
    </dgm:pt>
    <dgm:pt modelId="{B3A03010-6F67-AF4D-A14A-0F50E5FC0B3A}" type="pres">
      <dgm:prSet presAssocID="{F9FF22B0-4663-494D-A7DE-2FCEDC628962}" presName="rootComposite" presStyleCnt="0"/>
      <dgm:spPr/>
    </dgm:pt>
    <dgm:pt modelId="{B6D3BA25-628F-9641-B522-AC383260662F}" type="pres">
      <dgm:prSet presAssocID="{F9FF22B0-4663-494D-A7DE-2FCEDC628962}" presName="rootText" presStyleLbl="node4" presStyleIdx="2" presStyleCnt="3">
        <dgm:presLayoutVars>
          <dgm:chPref val="3"/>
        </dgm:presLayoutVars>
      </dgm:prSet>
      <dgm:spPr/>
    </dgm:pt>
    <dgm:pt modelId="{F9F14B0C-EFB3-CF43-ACCD-FD5FB5107AFB}" type="pres">
      <dgm:prSet presAssocID="{F9FF22B0-4663-494D-A7DE-2FCEDC628962}" presName="rootConnector" presStyleLbl="node4" presStyleIdx="2" presStyleCnt="3"/>
      <dgm:spPr/>
    </dgm:pt>
    <dgm:pt modelId="{0587A021-F919-C243-B79F-70FA2280F8C8}" type="pres">
      <dgm:prSet presAssocID="{F9FF22B0-4663-494D-A7DE-2FCEDC628962}" presName="hierChild4" presStyleCnt="0"/>
      <dgm:spPr/>
    </dgm:pt>
    <dgm:pt modelId="{91B1A0B6-6F16-0E40-86A8-20C5AF0F2C19}" type="pres">
      <dgm:prSet presAssocID="{F9FF22B0-4663-494D-A7DE-2FCEDC628962}" presName="hierChild5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0F2F7517-FBA9-1149-A4F9-E80F3D52FA03}" type="presOf" srcId="{10FAB71D-65D9-1F40-AF50-DF4032D874EA}" destId="{C3998FCB-FEAB-1440-9ECD-420355EA84BF}" srcOrd="0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85F9AF43-0FE1-F64E-8171-3CDBE46F78EA}" srcId="{E888A45B-8746-124A-863D-64BD3E2CDF67}" destId="{0A2CF5DC-4AF7-4246-9251-58C3B9617C87}" srcOrd="0" destOrd="0" parTransId="{90644B7F-6051-2740-8914-2131D7AA876C}" sibTransId="{19138726-3BEE-FB40-803C-729F445A4C79}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27449D4D-94E7-824D-A61A-5890BC73809E}" type="presOf" srcId="{0A2CF5DC-4AF7-4246-9251-58C3B9617C87}" destId="{5277C0E0-12BE-AF43-B337-1783AAAFE9AD}" srcOrd="0" destOrd="0" presId="urn:microsoft.com/office/officeart/2005/8/layout/orgChart1"/>
    <dgm:cxn modelId="{0092D553-0B59-E64A-A72F-78DC7C71A471}" type="presOf" srcId="{0A2CF5DC-4AF7-4246-9251-58C3B9617C87}" destId="{42A71E1F-BB96-3C4D-B59C-66F4DFC9E9C5}" srcOrd="1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50BD6D80-2ABF-4D46-AF88-E750E22067D4}" type="presOf" srcId="{90644B7F-6051-2740-8914-2131D7AA876C}" destId="{941674DD-2C6E-9F41-8B58-EB0BFCDDD75E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B37C438D-4E3C-B548-80CE-97FF3F62CA69}" srcId="{E888A45B-8746-124A-863D-64BD3E2CDF67}" destId="{A39F883C-B01A-0F4E-8441-31A296D4B631}" srcOrd="1" destOrd="0" parTransId="{42A7253D-B4BC-5B4E-8FFD-433B81E2405D}" sibTransId="{A6E2A146-B6DE-E643-BDD1-EF8CD56D0873}"/>
    <dgm:cxn modelId="{49FA0C8F-14CC-2B4F-9E50-7666958EF12D}" srcId="{60098A1B-69A5-3847-8449-249DFC0B05D2}" destId="{F9FF22B0-4663-494D-A7DE-2FCEDC628962}" srcOrd="0" destOrd="0" parTransId="{10FAB71D-65D9-1F40-AF50-DF4032D874EA}" sibTransId="{8DAB2332-4CD7-FE4C-A223-A2974AF09D0F}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D68EAAC-CBE5-6443-A7C5-20995DEEDDCD}" type="presOf" srcId="{A39F883C-B01A-0F4E-8441-31A296D4B631}" destId="{23C782C5-084F-0A4F-8B0C-EB5604185E67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238C5EB3-B42E-1E47-A3E7-A5A0D3A7027F}" type="presOf" srcId="{A39F883C-B01A-0F4E-8441-31A296D4B631}" destId="{E962BEB2-43FC-904F-ABCD-93DC497C89B9}" srcOrd="1" destOrd="0" presId="urn:microsoft.com/office/officeart/2005/8/layout/orgChart1"/>
    <dgm:cxn modelId="{D9B247B9-DC6D-A948-95DB-5D24FF7AEF15}" type="presOf" srcId="{F9FF22B0-4663-494D-A7DE-2FCEDC628962}" destId="{B6D3BA25-628F-9641-B522-AC383260662F}" srcOrd="0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6E0C29DC-0526-2A47-9E4A-998CAB068C07}" type="presOf" srcId="{42A7253D-B4BC-5B4E-8FFD-433B81E2405D}" destId="{BAA87075-66C5-B44F-B7F2-72C0230B32F1}" srcOrd="0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F114D7FD-BE48-7F4E-9F67-D6C5605F8937}" type="presOf" srcId="{F9FF22B0-4663-494D-A7DE-2FCEDC628962}" destId="{F9F14B0C-EFB3-CF43-ACCD-FD5FB5107AFB}" srcOrd="1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364D7B5F-8E2D-F248-98BE-9BD75C13B73E}" type="presParOf" srcId="{386AB4C5-1ACF-7246-B1F3-B293D0274E20}" destId="{941674DD-2C6E-9F41-8B58-EB0BFCDDD75E}" srcOrd="0" destOrd="0" presId="urn:microsoft.com/office/officeart/2005/8/layout/orgChart1"/>
    <dgm:cxn modelId="{A9B4D838-E092-7E4A-96ED-EC51DD719085}" type="presParOf" srcId="{386AB4C5-1ACF-7246-B1F3-B293D0274E20}" destId="{D78DBA2A-517B-3C40-946F-82B7207FE3D9}" srcOrd="1" destOrd="0" presId="urn:microsoft.com/office/officeart/2005/8/layout/orgChart1"/>
    <dgm:cxn modelId="{1F1F7169-787C-5541-955B-F3BC72A8DDBD}" type="presParOf" srcId="{D78DBA2A-517B-3C40-946F-82B7207FE3D9}" destId="{1F50C8EE-1FEE-3F4E-BB43-00A87216BA14}" srcOrd="0" destOrd="0" presId="urn:microsoft.com/office/officeart/2005/8/layout/orgChart1"/>
    <dgm:cxn modelId="{FFB0941E-C98D-794E-ACC8-C418EB2CD49B}" type="presParOf" srcId="{1F50C8EE-1FEE-3F4E-BB43-00A87216BA14}" destId="{5277C0E0-12BE-AF43-B337-1783AAAFE9AD}" srcOrd="0" destOrd="0" presId="urn:microsoft.com/office/officeart/2005/8/layout/orgChart1"/>
    <dgm:cxn modelId="{F8058817-398D-8D48-8578-2096F68811BF}" type="presParOf" srcId="{1F50C8EE-1FEE-3F4E-BB43-00A87216BA14}" destId="{42A71E1F-BB96-3C4D-B59C-66F4DFC9E9C5}" srcOrd="1" destOrd="0" presId="urn:microsoft.com/office/officeart/2005/8/layout/orgChart1"/>
    <dgm:cxn modelId="{650F6018-7E1A-B047-8DD9-BFC408A26337}" type="presParOf" srcId="{D78DBA2A-517B-3C40-946F-82B7207FE3D9}" destId="{3800C2C8-7E8E-154D-B2CA-3C2A2F4D1957}" srcOrd="1" destOrd="0" presId="urn:microsoft.com/office/officeart/2005/8/layout/orgChart1"/>
    <dgm:cxn modelId="{CBA10C7B-F14A-E142-ADF1-4D2AC90B3D81}" type="presParOf" srcId="{D78DBA2A-517B-3C40-946F-82B7207FE3D9}" destId="{10D894A0-58D7-3F4F-A315-CDF20F3984C4}" srcOrd="2" destOrd="0" presId="urn:microsoft.com/office/officeart/2005/8/layout/orgChart1"/>
    <dgm:cxn modelId="{137D8906-5D69-B242-92E8-4F0C33E75614}" type="presParOf" srcId="{386AB4C5-1ACF-7246-B1F3-B293D0274E20}" destId="{BAA87075-66C5-B44F-B7F2-72C0230B32F1}" srcOrd="2" destOrd="0" presId="urn:microsoft.com/office/officeart/2005/8/layout/orgChart1"/>
    <dgm:cxn modelId="{AD2B1286-51D7-CC4E-8B51-E9552CFB56DB}" type="presParOf" srcId="{386AB4C5-1ACF-7246-B1F3-B293D0274E20}" destId="{45CD6A50-F156-E143-998F-D7F9EFEA9160}" srcOrd="3" destOrd="0" presId="urn:microsoft.com/office/officeart/2005/8/layout/orgChart1"/>
    <dgm:cxn modelId="{BAB55523-CA77-364C-81C3-F5C3021A065E}" type="presParOf" srcId="{45CD6A50-F156-E143-998F-D7F9EFEA9160}" destId="{A555DC8B-4633-1C4C-9990-2B2628704EB9}" srcOrd="0" destOrd="0" presId="urn:microsoft.com/office/officeart/2005/8/layout/orgChart1"/>
    <dgm:cxn modelId="{F7E1CC4F-37D4-FB41-B610-8A8163490D21}" type="presParOf" srcId="{A555DC8B-4633-1C4C-9990-2B2628704EB9}" destId="{23C782C5-084F-0A4F-8B0C-EB5604185E67}" srcOrd="0" destOrd="0" presId="urn:microsoft.com/office/officeart/2005/8/layout/orgChart1"/>
    <dgm:cxn modelId="{9A1708F6-F20D-6146-AC84-9A4058CC75E4}" type="presParOf" srcId="{A555DC8B-4633-1C4C-9990-2B2628704EB9}" destId="{E962BEB2-43FC-904F-ABCD-93DC497C89B9}" srcOrd="1" destOrd="0" presId="urn:microsoft.com/office/officeart/2005/8/layout/orgChart1"/>
    <dgm:cxn modelId="{B6E54304-0D79-5A4C-AF53-75F3A2067008}" type="presParOf" srcId="{45CD6A50-F156-E143-998F-D7F9EFEA9160}" destId="{5DF11215-5536-0F43-9721-59E0C2A0C435}" srcOrd="1" destOrd="0" presId="urn:microsoft.com/office/officeart/2005/8/layout/orgChart1"/>
    <dgm:cxn modelId="{77037AA6-D227-4D49-B24C-1D16F511857F}" type="presParOf" srcId="{45CD6A50-F156-E143-998F-D7F9EFEA9160}" destId="{FB6130C5-EB17-2C4F-9F1E-1EE773CD2787}" srcOrd="2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5F1FE63B-1E87-4345-A912-9B11B042900A}" type="presParOf" srcId="{168043D9-99BD-5E41-8889-7B8F30AF78EB}" destId="{C3998FCB-FEAB-1440-9ECD-420355EA84BF}" srcOrd="0" destOrd="0" presId="urn:microsoft.com/office/officeart/2005/8/layout/orgChart1"/>
    <dgm:cxn modelId="{0CDB3403-F84F-3944-BE9E-29BF5F93D38C}" type="presParOf" srcId="{168043D9-99BD-5E41-8889-7B8F30AF78EB}" destId="{6FECFAF9-A768-1C46-9D82-EBB5EA1D4EA6}" srcOrd="1" destOrd="0" presId="urn:microsoft.com/office/officeart/2005/8/layout/orgChart1"/>
    <dgm:cxn modelId="{A3435270-2C14-2740-822D-05363CF279F8}" type="presParOf" srcId="{6FECFAF9-A768-1C46-9D82-EBB5EA1D4EA6}" destId="{B3A03010-6F67-AF4D-A14A-0F50E5FC0B3A}" srcOrd="0" destOrd="0" presId="urn:microsoft.com/office/officeart/2005/8/layout/orgChart1"/>
    <dgm:cxn modelId="{D7A27826-9A39-BC49-B903-A1C6FA0738A3}" type="presParOf" srcId="{B3A03010-6F67-AF4D-A14A-0F50E5FC0B3A}" destId="{B6D3BA25-628F-9641-B522-AC383260662F}" srcOrd="0" destOrd="0" presId="urn:microsoft.com/office/officeart/2005/8/layout/orgChart1"/>
    <dgm:cxn modelId="{81E2E2A7-829F-1A4A-94E2-74F538C4F36F}" type="presParOf" srcId="{B3A03010-6F67-AF4D-A14A-0F50E5FC0B3A}" destId="{F9F14B0C-EFB3-CF43-ACCD-FD5FB5107AFB}" srcOrd="1" destOrd="0" presId="urn:microsoft.com/office/officeart/2005/8/layout/orgChart1"/>
    <dgm:cxn modelId="{45126E1F-50C6-2048-942C-4F267B98E563}" type="presParOf" srcId="{6FECFAF9-A768-1C46-9D82-EBB5EA1D4EA6}" destId="{0587A021-F919-C243-B79F-70FA2280F8C8}" srcOrd="1" destOrd="0" presId="urn:microsoft.com/office/officeart/2005/8/layout/orgChart1"/>
    <dgm:cxn modelId="{AB85FDA4-0B2B-0642-9FD1-D8BD78329EA1}" type="presParOf" srcId="{6FECFAF9-A768-1C46-9D82-EBB5EA1D4EA6}" destId="{91B1A0B6-6F16-0E40-86A8-20C5AF0F2C19}" srcOrd="2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FCB-FEAB-1440-9ECD-420355EA84BF}">
      <dsp:nvSpPr>
        <dsp:cNvPr id="0" name=""/>
        <dsp:cNvSpPr/>
      </dsp:nvSpPr>
      <dsp:spPr>
        <a:xfrm>
          <a:off x="4018871" y="2514457"/>
          <a:ext cx="196375" cy="602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219"/>
              </a:lnTo>
              <a:lnTo>
                <a:pt x="196375" y="60221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B2229-8403-8D4B-8FB5-E5904A1732E8}">
      <dsp:nvSpPr>
        <dsp:cNvPr id="0" name=""/>
        <dsp:cNvSpPr/>
      </dsp:nvSpPr>
      <dsp:spPr>
        <a:xfrm>
          <a:off x="4496820" y="1584945"/>
          <a:ext cx="91440" cy="274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92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750491" y="655433"/>
          <a:ext cx="792049" cy="274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63"/>
              </a:lnTo>
              <a:lnTo>
                <a:pt x="792049" y="137463"/>
              </a:lnTo>
              <a:lnTo>
                <a:pt x="792049" y="27492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87075-66C5-B44F-B7F2-72C0230B32F1}">
      <dsp:nvSpPr>
        <dsp:cNvPr id="0" name=""/>
        <dsp:cNvSpPr/>
      </dsp:nvSpPr>
      <dsp:spPr>
        <a:xfrm>
          <a:off x="2434773" y="2514457"/>
          <a:ext cx="196375" cy="1531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731"/>
              </a:lnTo>
              <a:lnTo>
                <a:pt x="196375" y="1531731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74DD-2C6E-9F41-8B58-EB0BFCDDD75E}">
      <dsp:nvSpPr>
        <dsp:cNvPr id="0" name=""/>
        <dsp:cNvSpPr/>
      </dsp:nvSpPr>
      <dsp:spPr>
        <a:xfrm>
          <a:off x="2434773" y="2514457"/>
          <a:ext cx="196375" cy="602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219"/>
              </a:lnTo>
              <a:lnTo>
                <a:pt x="196375" y="60221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912722" y="1584945"/>
          <a:ext cx="91440" cy="274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92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958442" y="655433"/>
          <a:ext cx="792049" cy="274926"/>
        </a:xfrm>
        <a:custGeom>
          <a:avLst/>
          <a:gdLst/>
          <a:ahLst/>
          <a:cxnLst/>
          <a:rect l="0" t="0" r="0" b="0"/>
          <a:pathLst>
            <a:path>
              <a:moveTo>
                <a:pt x="792049" y="0"/>
              </a:moveTo>
              <a:lnTo>
                <a:pt x="792049" y="137463"/>
              </a:lnTo>
              <a:lnTo>
                <a:pt x="0" y="137463"/>
              </a:lnTo>
              <a:lnTo>
                <a:pt x="0" y="27492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3095905" y="847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NLP Classification</a:t>
          </a:r>
        </a:p>
      </dsp:txBody>
      <dsp:txXfrm>
        <a:off x="3095905" y="847"/>
        <a:ext cx="1309172" cy="654586"/>
      </dsp:txXfrm>
    </dsp:sp>
    <dsp:sp modelId="{49C0AD53-AE21-2A41-BF73-B70884723049}">
      <dsp:nvSpPr>
        <dsp:cNvPr id="0" name=""/>
        <dsp:cNvSpPr/>
      </dsp:nvSpPr>
      <dsp:spPr>
        <a:xfrm>
          <a:off x="2303856" y="930359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Develop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whole</a:t>
          </a:r>
          <a:r>
            <a:rPr lang="de-DE" sz="1200" kern="1200" dirty="0"/>
            <a:t> </a:t>
          </a:r>
          <a:r>
            <a:rPr lang="de-DE" sz="1200" kern="1200" dirty="0" err="1"/>
            <a:t>model</a:t>
          </a:r>
          <a:r>
            <a:rPr lang="de-DE" sz="1200" kern="1200" dirty="0"/>
            <a:t> on </a:t>
          </a:r>
          <a:r>
            <a:rPr lang="de-DE" sz="1200" kern="1200" dirty="0" err="1"/>
            <a:t>our</a:t>
          </a:r>
          <a:r>
            <a:rPr lang="de-DE" sz="1200" kern="1200" dirty="0"/>
            <a:t> own</a:t>
          </a:r>
        </a:p>
      </dsp:txBody>
      <dsp:txXfrm>
        <a:off x="2303856" y="930359"/>
        <a:ext cx="1309172" cy="654586"/>
      </dsp:txXfrm>
    </dsp:sp>
    <dsp:sp modelId="{24E0E54D-AEAC-CB40-9570-4027705265E0}">
      <dsp:nvSpPr>
        <dsp:cNvPr id="0" name=""/>
        <dsp:cNvSpPr/>
      </dsp:nvSpPr>
      <dsp:spPr>
        <a:xfrm>
          <a:off x="2303856" y="1859871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Need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labeled</a:t>
          </a:r>
          <a:r>
            <a:rPr lang="de-DE" sz="1200" kern="1200" dirty="0"/>
            <a:t> </a:t>
          </a:r>
          <a:r>
            <a:rPr lang="de-DE" sz="1200" kern="1200" dirty="0" err="1"/>
            <a:t>dataset</a:t>
          </a:r>
          <a:endParaRPr lang="de-DE" sz="1200" kern="1200" dirty="0"/>
        </a:p>
      </dsp:txBody>
      <dsp:txXfrm>
        <a:off x="2303856" y="1859871"/>
        <a:ext cx="1309172" cy="654586"/>
      </dsp:txXfrm>
    </dsp:sp>
    <dsp:sp modelId="{5277C0E0-12BE-AF43-B337-1783AAAFE9AD}">
      <dsp:nvSpPr>
        <dsp:cNvPr id="0" name=""/>
        <dsp:cNvSpPr/>
      </dsp:nvSpPr>
      <dsp:spPr>
        <a:xfrm>
          <a:off x="2631149" y="2789383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Categorical</a:t>
          </a:r>
          <a:r>
            <a:rPr lang="de-DE" sz="1200" kern="1200" dirty="0"/>
            <a:t> </a:t>
          </a:r>
          <a:r>
            <a:rPr lang="de-DE" sz="1200" kern="1200" dirty="0" err="1"/>
            <a:t>labels</a:t>
          </a:r>
          <a:r>
            <a:rPr lang="de-DE" sz="1200" kern="1200" dirty="0"/>
            <a:t> (</a:t>
          </a:r>
          <a:r>
            <a:rPr lang="de-DE" sz="1200" kern="1200" dirty="0" err="1"/>
            <a:t>good</a:t>
          </a:r>
          <a:r>
            <a:rPr lang="de-DE" sz="1200" kern="1200" dirty="0"/>
            <a:t>, neutral, </a:t>
          </a:r>
          <a:r>
            <a:rPr lang="de-DE" sz="1200" kern="1200" dirty="0" err="1"/>
            <a:t>bad</a:t>
          </a:r>
          <a:r>
            <a:rPr lang="de-DE" sz="1200" kern="1200" dirty="0"/>
            <a:t>)</a:t>
          </a:r>
        </a:p>
      </dsp:txBody>
      <dsp:txXfrm>
        <a:off x="2631149" y="2789383"/>
        <a:ext cx="1309172" cy="654586"/>
      </dsp:txXfrm>
    </dsp:sp>
    <dsp:sp modelId="{23C782C5-084F-0A4F-8B0C-EB5604185E67}">
      <dsp:nvSpPr>
        <dsp:cNvPr id="0" name=""/>
        <dsp:cNvSpPr/>
      </dsp:nvSpPr>
      <dsp:spPr>
        <a:xfrm>
          <a:off x="2631149" y="3718895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Numerical</a:t>
          </a:r>
          <a:r>
            <a:rPr lang="de-DE" sz="1200" kern="1200" dirty="0"/>
            <a:t> </a:t>
          </a:r>
          <a:r>
            <a:rPr lang="de-DE" sz="1200" kern="1200" dirty="0" err="1"/>
            <a:t>labels</a:t>
          </a:r>
          <a:r>
            <a:rPr lang="de-DE" sz="1200" kern="1200" dirty="0"/>
            <a:t> (</a:t>
          </a:r>
          <a:r>
            <a:rPr lang="de-DE" sz="1200" kern="1200" dirty="0" err="1"/>
            <a:t>good</a:t>
          </a:r>
          <a:r>
            <a:rPr lang="de-DE" sz="1200" kern="1200" dirty="0"/>
            <a:t>: 70-100, neutral: 40-60, </a:t>
          </a:r>
          <a:r>
            <a:rPr lang="de-DE" sz="1200" kern="1200" dirty="0" err="1"/>
            <a:t>bad</a:t>
          </a:r>
          <a:r>
            <a:rPr lang="de-DE" sz="1200" kern="1200" dirty="0"/>
            <a:t>: 0-40)</a:t>
          </a:r>
        </a:p>
      </dsp:txBody>
      <dsp:txXfrm>
        <a:off x="2631149" y="3718895"/>
        <a:ext cx="1309172" cy="654586"/>
      </dsp:txXfrm>
    </dsp:sp>
    <dsp:sp modelId="{0DFCF185-1534-7D43-AFD1-E1325C3B6C90}">
      <dsp:nvSpPr>
        <dsp:cNvPr id="0" name=""/>
        <dsp:cNvSpPr/>
      </dsp:nvSpPr>
      <dsp:spPr>
        <a:xfrm>
          <a:off x="3887954" y="930359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Use a </a:t>
          </a:r>
          <a:r>
            <a:rPr lang="de-DE" sz="1200" kern="1200" dirty="0" err="1"/>
            <a:t>pretrained</a:t>
          </a:r>
          <a:r>
            <a:rPr lang="de-DE" sz="1200" kern="1200" dirty="0"/>
            <a:t> </a:t>
          </a:r>
          <a:r>
            <a:rPr lang="de-DE" sz="1200" kern="1200" dirty="0" err="1"/>
            <a:t>model</a:t>
          </a:r>
          <a:r>
            <a:rPr lang="de-DE" sz="1200" kern="1200" dirty="0"/>
            <a:t> and </a:t>
          </a:r>
          <a:r>
            <a:rPr lang="de-DE" sz="1200" kern="1200" dirty="0" err="1"/>
            <a:t>optimize</a:t>
          </a:r>
          <a:r>
            <a:rPr lang="de-DE" sz="1200" kern="1200" dirty="0"/>
            <a:t> </a:t>
          </a:r>
          <a:r>
            <a:rPr lang="de-DE" sz="1200" kern="1200" dirty="0" err="1"/>
            <a:t>it</a:t>
          </a:r>
          <a:endParaRPr lang="de-DE" sz="1200" kern="1200" dirty="0"/>
        </a:p>
      </dsp:txBody>
      <dsp:txXfrm>
        <a:off x="3887954" y="930359"/>
        <a:ext cx="1309172" cy="654586"/>
      </dsp:txXfrm>
    </dsp:sp>
    <dsp:sp modelId="{8983ABC3-5803-294D-9AD2-76264CEEF93F}">
      <dsp:nvSpPr>
        <dsp:cNvPr id="0" name=""/>
        <dsp:cNvSpPr/>
      </dsp:nvSpPr>
      <dsp:spPr>
        <a:xfrm>
          <a:off x="3887954" y="1859871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</a:t>
          </a:r>
          <a:r>
            <a:rPr lang="de-DE" sz="1200" kern="1200" dirty="0"/>
            <a:t> </a:t>
          </a:r>
          <a:r>
            <a:rPr lang="de-DE" sz="1200" kern="1200" dirty="0" err="1"/>
            <a:t>need</a:t>
          </a:r>
          <a:r>
            <a:rPr lang="de-DE" sz="1200" kern="1200" dirty="0"/>
            <a:t>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labeled</a:t>
          </a:r>
          <a:r>
            <a:rPr lang="de-DE" sz="1200" kern="1200" dirty="0"/>
            <a:t> </a:t>
          </a:r>
          <a:r>
            <a:rPr lang="de-DE" sz="1200" kern="1200" dirty="0" err="1"/>
            <a:t>dataset</a:t>
          </a:r>
          <a:endParaRPr lang="de-DE" sz="1200" kern="1200" dirty="0"/>
        </a:p>
      </dsp:txBody>
      <dsp:txXfrm>
        <a:off x="3887954" y="1859871"/>
        <a:ext cx="1309172" cy="654586"/>
      </dsp:txXfrm>
    </dsp:sp>
    <dsp:sp modelId="{B6D3BA25-628F-9641-B522-AC383260662F}">
      <dsp:nvSpPr>
        <dsp:cNvPr id="0" name=""/>
        <dsp:cNvSpPr/>
      </dsp:nvSpPr>
      <dsp:spPr>
        <a:xfrm>
          <a:off x="4215247" y="2789383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Tweak</a:t>
          </a:r>
          <a:r>
            <a:rPr lang="de-DE" sz="1200" kern="1200" dirty="0"/>
            <a:t> Model </a:t>
          </a:r>
          <a:r>
            <a:rPr lang="de-DE" sz="1200" kern="1200" dirty="0" err="1"/>
            <a:t>output</a:t>
          </a:r>
          <a:r>
            <a:rPr lang="de-DE" sz="1200" kern="1200" dirty="0"/>
            <a:t> </a:t>
          </a:r>
          <a:r>
            <a:rPr lang="de-DE" sz="1200" kern="1200" dirty="0" err="1"/>
            <a:t>to</a:t>
          </a:r>
          <a:r>
            <a:rPr lang="de-DE" sz="1200" kern="1200" dirty="0"/>
            <a:t> </a:t>
          </a:r>
          <a:r>
            <a:rPr lang="de-DE" sz="1200" kern="1200" dirty="0" err="1"/>
            <a:t>satisfy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needed</a:t>
          </a:r>
          <a:r>
            <a:rPr lang="de-DE" sz="1200" kern="1200" dirty="0"/>
            <a:t> </a:t>
          </a:r>
          <a:r>
            <a:rPr lang="de-DE" sz="1200" kern="1200" dirty="0" err="1"/>
            <a:t>numerical</a:t>
          </a:r>
          <a:r>
            <a:rPr lang="de-DE" sz="1200" kern="1200" dirty="0"/>
            <a:t> </a:t>
          </a:r>
          <a:r>
            <a:rPr lang="de-DE" sz="1200" kern="1200" dirty="0" err="1"/>
            <a:t>scale</a:t>
          </a:r>
          <a:endParaRPr lang="de-DE" sz="1200" kern="1200" dirty="0"/>
        </a:p>
      </dsp:txBody>
      <dsp:txXfrm>
        <a:off x="4215247" y="2789383"/>
        <a:ext cx="1309172" cy="654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2229-8403-8D4B-8FB5-E5904A1732E8}">
      <dsp:nvSpPr>
        <dsp:cNvPr id="0" name=""/>
        <dsp:cNvSpPr/>
      </dsp:nvSpPr>
      <dsp:spPr>
        <a:xfrm>
          <a:off x="3462563" y="1286261"/>
          <a:ext cx="159254" cy="488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378"/>
              </a:lnTo>
              <a:lnTo>
                <a:pt x="159254" y="48837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244916" y="532459"/>
          <a:ext cx="642324" cy="222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77"/>
              </a:lnTo>
              <a:lnTo>
                <a:pt x="642324" y="111477"/>
              </a:lnTo>
              <a:lnTo>
                <a:pt x="642324" y="222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177914" y="1286261"/>
          <a:ext cx="159254" cy="488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378"/>
              </a:lnTo>
              <a:lnTo>
                <a:pt x="159254" y="48837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602591" y="532459"/>
          <a:ext cx="642324" cy="222955"/>
        </a:xfrm>
        <a:custGeom>
          <a:avLst/>
          <a:gdLst/>
          <a:ahLst/>
          <a:cxnLst/>
          <a:rect l="0" t="0" r="0" b="0"/>
          <a:pathLst>
            <a:path>
              <a:moveTo>
                <a:pt x="642324" y="0"/>
              </a:moveTo>
              <a:lnTo>
                <a:pt x="642324" y="111477"/>
              </a:lnTo>
              <a:lnTo>
                <a:pt x="0" y="111477"/>
              </a:lnTo>
              <a:lnTo>
                <a:pt x="0" y="222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2714069" y="1612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NLP Classification</a:t>
          </a:r>
        </a:p>
      </dsp:txBody>
      <dsp:txXfrm>
        <a:off x="2714069" y="1612"/>
        <a:ext cx="1061693" cy="530846"/>
      </dsp:txXfrm>
    </dsp:sp>
    <dsp:sp modelId="{49C0AD53-AE21-2A41-BF73-B70884723049}">
      <dsp:nvSpPr>
        <dsp:cNvPr id="0" name=""/>
        <dsp:cNvSpPr/>
      </dsp:nvSpPr>
      <dsp:spPr>
        <a:xfrm>
          <a:off x="2071745" y="755414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Develop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whole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on </a:t>
          </a:r>
          <a:r>
            <a:rPr lang="de-DE" sz="1100" kern="1200" dirty="0" err="1"/>
            <a:t>our</a:t>
          </a:r>
          <a:r>
            <a:rPr lang="de-DE" sz="1100" kern="1200" dirty="0"/>
            <a:t> own</a:t>
          </a:r>
        </a:p>
      </dsp:txBody>
      <dsp:txXfrm>
        <a:off x="2071745" y="755414"/>
        <a:ext cx="1061693" cy="530846"/>
      </dsp:txXfrm>
    </dsp:sp>
    <dsp:sp modelId="{24E0E54D-AEAC-CB40-9570-4027705265E0}">
      <dsp:nvSpPr>
        <dsp:cNvPr id="0" name=""/>
        <dsp:cNvSpPr/>
      </dsp:nvSpPr>
      <dsp:spPr>
        <a:xfrm>
          <a:off x="2337168" y="1509216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Need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2337168" y="1509216"/>
        <a:ext cx="1061693" cy="530846"/>
      </dsp:txXfrm>
    </dsp:sp>
    <dsp:sp modelId="{0DFCF185-1534-7D43-AFD1-E1325C3B6C90}">
      <dsp:nvSpPr>
        <dsp:cNvPr id="0" name=""/>
        <dsp:cNvSpPr/>
      </dsp:nvSpPr>
      <dsp:spPr>
        <a:xfrm>
          <a:off x="3356394" y="755414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Use a </a:t>
          </a:r>
          <a:r>
            <a:rPr lang="de-DE" sz="1100" kern="1200" dirty="0" err="1"/>
            <a:t>pretrained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and </a:t>
          </a:r>
          <a:r>
            <a:rPr lang="de-DE" sz="1100" kern="1200" dirty="0" err="1"/>
            <a:t>optimize</a:t>
          </a:r>
          <a:r>
            <a:rPr lang="de-DE" sz="1100" kern="1200" dirty="0"/>
            <a:t> </a:t>
          </a:r>
          <a:r>
            <a:rPr lang="de-DE" sz="1100" kern="1200" dirty="0" err="1"/>
            <a:t>it</a:t>
          </a:r>
          <a:endParaRPr lang="de-DE" sz="1100" kern="1200" dirty="0"/>
        </a:p>
      </dsp:txBody>
      <dsp:txXfrm>
        <a:off x="3356394" y="755414"/>
        <a:ext cx="1061693" cy="530846"/>
      </dsp:txXfrm>
    </dsp:sp>
    <dsp:sp modelId="{8983ABC3-5803-294D-9AD2-76264CEEF93F}">
      <dsp:nvSpPr>
        <dsp:cNvPr id="0" name=""/>
        <dsp:cNvSpPr/>
      </dsp:nvSpPr>
      <dsp:spPr>
        <a:xfrm>
          <a:off x="3621817" y="1509216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No</a:t>
          </a:r>
          <a:r>
            <a:rPr lang="de-DE" sz="1100" kern="1200" dirty="0"/>
            <a:t> </a:t>
          </a:r>
          <a:r>
            <a:rPr lang="de-DE" sz="1100" kern="1200" dirty="0" err="1"/>
            <a:t>need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3621817" y="1509216"/>
        <a:ext cx="1061693" cy="530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FCB-FEAB-1440-9ECD-420355EA84BF}">
      <dsp:nvSpPr>
        <dsp:cNvPr id="0" name=""/>
        <dsp:cNvSpPr/>
      </dsp:nvSpPr>
      <dsp:spPr>
        <a:xfrm>
          <a:off x="3553829" y="2433798"/>
          <a:ext cx="189968" cy="582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569"/>
              </a:lnTo>
              <a:lnTo>
                <a:pt x="189968" y="58256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B2229-8403-8D4B-8FB5-E5904A1732E8}">
      <dsp:nvSpPr>
        <dsp:cNvPr id="0" name=""/>
        <dsp:cNvSpPr/>
      </dsp:nvSpPr>
      <dsp:spPr>
        <a:xfrm>
          <a:off x="4014691" y="1534615"/>
          <a:ext cx="91440" cy="2659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955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294206" y="635432"/>
          <a:ext cx="766205" cy="26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77"/>
              </a:lnTo>
              <a:lnTo>
                <a:pt x="766205" y="132977"/>
              </a:lnTo>
              <a:lnTo>
                <a:pt x="766205" y="265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87075-66C5-B44F-B7F2-72C0230B32F1}">
      <dsp:nvSpPr>
        <dsp:cNvPr id="0" name=""/>
        <dsp:cNvSpPr/>
      </dsp:nvSpPr>
      <dsp:spPr>
        <a:xfrm>
          <a:off x="2021418" y="2433798"/>
          <a:ext cx="189968" cy="1481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752"/>
              </a:lnTo>
              <a:lnTo>
                <a:pt x="189968" y="1481752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74DD-2C6E-9F41-8B58-EB0BFCDDD75E}">
      <dsp:nvSpPr>
        <dsp:cNvPr id="0" name=""/>
        <dsp:cNvSpPr/>
      </dsp:nvSpPr>
      <dsp:spPr>
        <a:xfrm>
          <a:off x="2021418" y="2433798"/>
          <a:ext cx="189968" cy="582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569"/>
              </a:lnTo>
              <a:lnTo>
                <a:pt x="189968" y="58256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482280" y="1534615"/>
          <a:ext cx="91440" cy="2659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955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528000" y="635432"/>
          <a:ext cx="766205" cy="265955"/>
        </a:xfrm>
        <a:custGeom>
          <a:avLst/>
          <a:gdLst/>
          <a:ahLst/>
          <a:cxnLst/>
          <a:rect l="0" t="0" r="0" b="0"/>
          <a:pathLst>
            <a:path>
              <a:moveTo>
                <a:pt x="766205" y="0"/>
              </a:moveTo>
              <a:lnTo>
                <a:pt x="766205" y="132977"/>
              </a:lnTo>
              <a:lnTo>
                <a:pt x="0" y="132977"/>
              </a:lnTo>
              <a:lnTo>
                <a:pt x="0" y="265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2660978" y="220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NLP Classification</a:t>
          </a:r>
        </a:p>
      </dsp:txBody>
      <dsp:txXfrm>
        <a:off x="2660978" y="2204"/>
        <a:ext cx="1266455" cy="633227"/>
      </dsp:txXfrm>
    </dsp:sp>
    <dsp:sp modelId="{49C0AD53-AE21-2A41-BF73-B70884723049}">
      <dsp:nvSpPr>
        <dsp:cNvPr id="0" name=""/>
        <dsp:cNvSpPr/>
      </dsp:nvSpPr>
      <dsp:spPr>
        <a:xfrm>
          <a:off x="1894773" y="90138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Develop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whole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on </a:t>
          </a:r>
          <a:r>
            <a:rPr lang="de-DE" sz="1100" kern="1200" dirty="0" err="1"/>
            <a:t>our</a:t>
          </a:r>
          <a:r>
            <a:rPr lang="de-DE" sz="1100" kern="1200" dirty="0"/>
            <a:t> own</a:t>
          </a:r>
        </a:p>
      </dsp:txBody>
      <dsp:txXfrm>
        <a:off x="1894773" y="901387"/>
        <a:ext cx="1266455" cy="633227"/>
      </dsp:txXfrm>
    </dsp:sp>
    <dsp:sp modelId="{24E0E54D-AEAC-CB40-9570-4027705265E0}">
      <dsp:nvSpPr>
        <dsp:cNvPr id="0" name=""/>
        <dsp:cNvSpPr/>
      </dsp:nvSpPr>
      <dsp:spPr>
        <a:xfrm>
          <a:off x="1894773" y="1800571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Need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1894773" y="1800571"/>
        <a:ext cx="1266455" cy="633227"/>
      </dsp:txXfrm>
    </dsp:sp>
    <dsp:sp modelId="{5277C0E0-12BE-AF43-B337-1783AAAFE9AD}">
      <dsp:nvSpPr>
        <dsp:cNvPr id="0" name=""/>
        <dsp:cNvSpPr/>
      </dsp:nvSpPr>
      <dsp:spPr>
        <a:xfrm>
          <a:off x="2211386" y="269975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Categorical</a:t>
          </a:r>
          <a:r>
            <a:rPr lang="de-DE" sz="1100" kern="1200" dirty="0"/>
            <a:t> </a:t>
          </a:r>
          <a:r>
            <a:rPr lang="de-DE" sz="1100" kern="1200" dirty="0" err="1"/>
            <a:t>labels</a:t>
          </a:r>
          <a:r>
            <a:rPr lang="de-DE" sz="1100" kern="1200" dirty="0"/>
            <a:t> (</a:t>
          </a:r>
          <a:r>
            <a:rPr lang="de-DE" sz="1100" kern="1200" dirty="0" err="1"/>
            <a:t>good</a:t>
          </a:r>
          <a:r>
            <a:rPr lang="de-DE" sz="1100" kern="1200" dirty="0"/>
            <a:t>, neutral, </a:t>
          </a:r>
          <a:r>
            <a:rPr lang="de-DE" sz="1100" kern="1200" dirty="0" err="1"/>
            <a:t>bad</a:t>
          </a:r>
          <a:r>
            <a:rPr lang="de-DE" sz="1100" kern="1200" dirty="0"/>
            <a:t>)</a:t>
          </a:r>
        </a:p>
      </dsp:txBody>
      <dsp:txXfrm>
        <a:off x="2211386" y="2699754"/>
        <a:ext cx="1266455" cy="633227"/>
      </dsp:txXfrm>
    </dsp:sp>
    <dsp:sp modelId="{23C782C5-084F-0A4F-8B0C-EB5604185E67}">
      <dsp:nvSpPr>
        <dsp:cNvPr id="0" name=""/>
        <dsp:cNvSpPr/>
      </dsp:nvSpPr>
      <dsp:spPr>
        <a:xfrm>
          <a:off x="2211386" y="359893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Numerical</a:t>
          </a:r>
          <a:r>
            <a:rPr lang="de-DE" sz="1100" kern="1200" dirty="0"/>
            <a:t> </a:t>
          </a:r>
          <a:r>
            <a:rPr lang="de-DE" sz="1100" kern="1200" dirty="0" err="1"/>
            <a:t>labels</a:t>
          </a:r>
          <a:r>
            <a:rPr lang="de-DE" sz="1100" kern="1200" dirty="0"/>
            <a:t> (</a:t>
          </a:r>
          <a:r>
            <a:rPr lang="de-DE" sz="1100" kern="1200" dirty="0" err="1"/>
            <a:t>good</a:t>
          </a:r>
          <a:r>
            <a:rPr lang="de-DE" sz="1100" kern="1200" dirty="0"/>
            <a:t>: 70-100, neutral: 40-60, </a:t>
          </a:r>
          <a:r>
            <a:rPr lang="de-DE" sz="1100" kern="1200" dirty="0" err="1"/>
            <a:t>bad</a:t>
          </a:r>
          <a:r>
            <a:rPr lang="de-DE" sz="1100" kern="1200" dirty="0"/>
            <a:t>: 0-40)</a:t>
          </a:r>
        </a:p>
      </dsp:txBody>
      <dsp:txXfrm>
        <a:off x="2211386" y="3598937"/>
        <a:ext cx="1266455" cy="633227"/>
      </dsp:txXfrm>
    </dsp:sp>
    <dsp:sp modelId="{0DFCF185-1534-7D43-AFD1-E1325C3B6C90}">
      <dsp:nvSpPr>
        <dsp:cNvPr id="0" name=""/>
        <dsp:cNvSpPr/>
      </dsp:nvSpPr>
      <dsp:spPr>
        <a:xfrm>
          <a:off x="3427183" y="90138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Use a </a:t>
          </a:r>
          <a:r>
            <a:rPr lang="de-DE" sz="1100" kern="1200" dirty="0" err="1"/>
            <a:t>pretrained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and </a:t>
          </a:r>
          <a:r>
            <a:rPr lang="de-DE" sz="1100" kern="1200" dirty="0" err="1"/>
            <a:t>optimize</a:t>
          </a:r>
          <a:r>
            <a:rPr lang="de-DE" sz="1100" kern="1200" dirty="0"/>
            <a:t> </a:t>
          </a:r>
          <a:r>
            <a:rPr lang="de-DE" sz="1100" kern="1200" dirty="0" err="1"/>
            <a:t>it</a:t>
          </a:r>
          <a:endParaRPr lang="de-DE" sz="1100" kern="1200" dirty="0"/>
        </a:p>
      </dsp:txBody>
      <dsp:txXfrm>
        <a:off x="3427183" y="901387"/>
        <a:ext cx="1266455" cy="633227"/>
      </dsp:txXfrm>
    </dsp:sp>
    <dsp:sp modelId="{8983ABC3-5803-294D-9AD2-76264CEEF93F}">
      <dsp:nvSpPr>
        <dsp:cNvPr id="0" name=""/>
        <dsp:cNvSpPr/>
      </dsp:nvSpPr>
      <dsp:spPr>
        <a:xfrm>
          <a:off x="3427183" y="1800571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No</a:t>
          </a:r>
          <a:r>
            <a:rPr lang="de-DE" sz="1100" kern="1200" dirty="0"/>
            <a:t> </a:t>
          </a:r>
          <a:r>
            <a:rPr lang="de-DE" sz="1100" kern="1200" dirty="0" err="1"/>
            <a:t>need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3427183" y="1800571"/>
        <a:ext cx="1266455" cy="633227"/>
      </dsp:txXfrm>
    </dsp:sp>
    <dsp:sp modelId="{B6D3BA25-628F-9641-B522-AC383260662F}">
      <dsp:nvSpPr>
        <dsp:cNvPr id="0" name=""/>
        <dsp:cNvSpPr/>
      </dsp:nvSpPr>
      <dsp:spPr>
        <a:xfrm>
          <a:off x="3743797" y="269975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Tweak</a:t>
          </a:r>
          <a:r>
            <a:rPr lang="de-DE" sz="1100" kern="1200" dirty="0"/>
            <a:t> Model </a:t>
          </a:r>
          <a:r>
            <a:rPr lang="de-DE" sz="1100" kern="1200" dirty="0" err="1"/>
            <a:t>output</a:t>
          </a:r>
          <a:r>
            <a:rPr lang="de-DE" sz="1100" kern="1200" dirty="0"/>
            <a:t> </a:t>
          </a:r>
          <a:r>
            <a:rPr lang="de-DE" sz="1100" kern="1200" dirty="0" err="1"/>
            <a:t>to</a:t>
          </a:r>
          <a:r>
            <a:rPr lang="de-DE" sz="1100" kern="1200" dirty="0"/>
            <a:t> </a:t>
          </a:r>
          <a:r>
            <a:rPr lang="de-DE" sz="1100" kern="1200" dirty="0" err="1"/>
            <a:t>satisfy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needed</a:t>
          </a:r>
          <a:r>
            <a:rPr lang="de-DE" sz="1100" kern="1200" dirty="0"/>
            <a:t> </a:t>
          </a:r>
          <a:r>
            <a:rPr lang="de-DE" sz="1100" kern="1200" dirty="0" err="1"/>
            <a:t>numerical</a:t>
          </a:r>
          <a:r>
            <a:rPr lang="de-DE" sz="1100" kern="1200" dirty="0"/>
            <a:t> </a:t>
          </a:r>
          <a:r>
            <a:rPr lang="de-DE" sz="1100" kern="1200" dirty="0" err="1"/>
            <a:t>scale</a:t>
          </a:r>
          <a:endParaRPr lang="de-DE" sz="1100" kern="1200" dirty="0"/>
        </a:p>
      </dsp:txBody>
      <dsp:txXfrm>
        <a:off x="3743797" y="2699754"/>
        <a:ext cx="1266455" cy="63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728E694-4E46-1287-7879-75B8FB11E3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AC85C85-A891-C3D8-1DF2-2FEFE000E9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A68A1-2DFA-424E-B782-DC81BEA2614F}" type="datetime1">
              <a:rPr lang="de-DE" smtClean="0"/>
              <a:t>28.06.23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FEEFF1-EE45-A51F-B54A-5AF4631328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190E97-B068-5BFC-BC09-2944ADC523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4629-274D-7F40-BB70-1296835C65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56860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DAEAB-B084-0641-9BF9-7AD432F9521B}" type="datetime1">
              <a:rPr lang="de-DE" smtClean="0"/>
              <a:t>28.06.23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A7637-AD3E-C744-AEC5-DC10B5978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02408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5DACD-5EFD-2641-ADEB-892331C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12975-3551-2C48-9398-1562D0D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B5467-A5D3-BA4C-BA44-9CC3A971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924D-9E1F-2643-88CB-CBB7D86698D9}" type="datetime1">
              <a:rPr lang="de-DE" smtClean="0"/>
              <a:t>28.06.23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C18F8-B352-A24C-8A4D-6719421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11B30-FDD7-1D41-8A0F-D20526A8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73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5DACD-5EFD-2641-ADEB-892331C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12975-3551-2C48-9398-1562D0D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B5467-A5D3-BA4C-BA44-9CC3A971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924D-9E1F-2643-88CB-CBB7D86698D9}" type="datetime1">
              <a:rPr lang="de-DE" smtClean="0"/>
              <a:t>28.06.23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C18F8-B352-A24C-8A4D-6719421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11B30-FDD7-1D41-8A0F-D20526A8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6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11196720" y="3600360"/>
            <a:ext cx="357480" cy="2373840"/>
            <a:chOff x="11196720" y="3600360"/>
            <a:chExt cx="357480" cy="2373840"/>
          </a:xfrm>
        </p:grpSpPr>
        <p:sp>
          <p:nvSpPr>
            <p:cNvPr id="13" name="CustomShape 2"/>
            <p:cNvSpPr/>
            <p:nvPr/>
          </p:nvSpPr>
          <p:spPr>
            <a:xfrm>
              <a:off x="11196720" y="3600360"/>
              <a:ext cx="357480" cy="109800"/>
            </a:xfrm>
            <a:prstGeom prst="rect">
              <a:avLst/>
            </a:prstGeom>
            <a:solidFill>
              <a:srgbClr val="56238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196720" y="3922560"/>
              <a:ext cx="357480" cy="109800"/>
            </a:xfrm>
            <a:prstGeom prst="rect">
              <a:avLst/>
            </a:prstGeom>
            <a:solidFill>
              <a:srgbClr val="E431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1196720" y="4246560"/>
              <a:ext cx="357480" cy="109800"/>
            </a:xfrm>
            <a:prstGeom prst="rect">
              <a:avLst/>
            </a:prstGeom>
            <a:solidFill>
              <a:srgbClr val="A8D51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11196720" y="4570560"/>
              <a:ext cx="357480" cy="109800"/>
            </a:xfrm>
            <a:prstGeom prst="rect">
              <a:avLst/>
            </a:prstGeom>
            <a:solidFill>
              <a:srgbClr val="6AAC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1196720" y="4894200"/>
              <a:ext cx="357480" cy="109800"/>
            </a:xfrm>
            <a:prstGeom prst="rect">
              <a:avLst/>
            </a:prstGeom>
            <a:solidFill>
              <a:srgbClr val="39842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1196720" y="5216400"/>
              <a:ext cx="357480" cy="108000"/>
            </a:xfrm>
            <a:prstGeom prst="rect">
              <a:avLst/>
            </a:prstGeom>
            <a:solidFill>
              <a:srgbClr val="F294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1196720" y="5540400"/>
              <a:ext cx="357480" cy="109800"/>
            </a:xfrm>
            <a:prstGeom prst="rect">
              <a:avLst/>
            </a:prstGeom>
            <a:solidFill>
              <a:srgbClr val="00677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1196720" y="5864400"/>
              <a:ext cx="357480" cy="109800"/>
            </a:xfrm>
            <a:prstGeom prst="rect">
              <a:avLst/>
            </a:prstGeom>
            <a:solidFill>
              <a:srgbClr val="003D8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susAI/finBER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osusAI/finBERT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c.nist.gov/data/reuters/reuter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researchgate.net/publication/251231364_FinancialPhraseBank-v1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ra.org/finra-data/browse-catalog/short-sale-volume-dat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finra.org/finra-data/browse-catalog/short-sale-volume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inra.org/sites/default/files/2021-07/DailyShortSaleVolumeFileLayout.pdf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ra.org/finra-data/browse-catalog/short-sale-volume-dat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eveloper.finra.org/docs#query_api-equity-equity_short_inter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finra.org/docs#query_api-equity-equity_short_inter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osusAI/finBERT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docs/transformers/index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2"/>
          <p:cNvSpPr/>
          <p:nvPr/>
        </p:nvSpPr>
        <p:spPr>
          <a:xfrm>
            <a:off x="540000" y="5976000"/>
            <a:ext cx="10439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endParaRPr lang="de-DE" sz="1200" b="0" strike="noStrike" spc="-1" dirty="0">
              <a:latin typeface="Arial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b="1" spc="-1" dirty="0">
                <a:solidFill>
                  <a:srgbClr val="000000"/>
                </a:solidFill>
              </a:rPr>
              <a:t>Final Project </a:t>
            </a:r>
            <a:r>
              <a:rPr lang="de-DE" b="1" spc="-1" dirty="0" err="1">
                <a:solidFill>
                  <a:srgbClr val="000000"/>
                </a:solidFill>
              </a:rPr>
              <a:t>Presentation</a:t>
            </a:r>
            <a:endParaRPr lang="de-DE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1600" spc="-1" dirty="0" err="1">
                <a:solidFill>
                  <a:srgbClr val="000000"/>
                </a:solidFill>
              </a:rPr>
              <a:t>Opencampus</a:t>
            </a:r>
            <a:r>
              <a:rPr lang="de-DE" sz="1600" spc="-1" dirty="0">
                <a:solidFill>
                  <a:srgbClr val="000000"/>
                </a:solidFill>
              </a:rPr>
              <a:t>: </a:t>
            </a:r>
            <a:r>
              <a:rPr lang="de-DE" sz="1600" spc="-1" dirty="0" err="1">
                <a:solidFill>
                  <a:srgbClr val="000000"/>
                </a:solidFill>
              </a:rPr>
              <a:t>Machine</a:t>
            </a:r>
            <a:r>
              <a:rPr lang="de-DE" sz="1600" spc="-1" dirty="0">
                <a:solidFill>
                  <a:srgbClr val="000000"/>
                </a:solidFill>
              </a:rPr>
              <a:t> Learning </a:t>
            </a:r>
            <a:r>
              <a:rPr lang="de-DE" sz="1600" spc="-1" dirty="0" err="1">
                <a:solidFill>
                  <a:srgbClr val="000000"/>
                </a:solidFill>
              </a:rPr>
              <a:t>with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</a:rPr>
              <a:t>TensorFlow</a:t>
            </a:r>
            <a:endParaRPr lang="de-DE" sz="1600" spc="-1" dirty="0"/>
          </a:p>
          <a:p>
            <a:pPr>
              <a:lnSpc>
                <a:spcPct val="100000"/>
              </a:lnSpc>
            </a:pPr>
            <a:endParaRPr lang="de-DE" sz="1600" spc="-1" dirty="0"/>
          </a:p>
          <a:p>
            <a:pPr>
              <a:lnSpc>
                <a:spcPct val="15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Robert Hennings</a:t>
            </a:r>
          </a:p>
          <a:p>
            <a:pPr>
              <a:lnSpc>
                <a:spcPct val="150000"/>
              </a:lnSpc>
            </a:pPr>
            <a:r>
              <a:rPr lang="de-DE" sz="1400" spc="-1" dirty="0">
                <a:solidFill>
                  <a:srgbClr val="000000"/>
                </a:solidFill>
                <a:latin typeface="Arial"/>
                <a:ea typeface="DejaVu Sans"/>
              </a:rPr>
              <a:t>27.06.2023</a:t>
            </a:r>
            <a:endParaRPr lang="de-DE" sz="140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</a:pPr>
            <a:endParaRPr lang="de-DE" sz="1600" b="0" strike="noStrike" spc="-1" dirty="0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Are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Journalists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opinions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influenced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by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shor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sale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A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news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sentiment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analysis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approach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028" name="Picture 4" descr="opencampus.sh - Update für die Bildungslandschaft">
            <a:extLst>
              <a:ext uri="{FF2B5EF4-FFF2-40B4-BE49-F238E27FC236}">
                <a16:creationId xmlns:a16="http://schemas.microsoft.com/office/drawing/2014/main" id="{02C19892-F49D-D438-CC9F-DD85BC67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09" y="2681205"/>
            <a:ext cx="4635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">
            <a:extLst>
              <a:ext uri="{FF2B5EF4-FFF2-40B4-BE49-F238E27FC236}">
                <a16:creationId xmlns:a16="http://schemas.microsoft.com/office/drawing/2014/main" id="{03EABB50-796C-04B7-CD03-FCFF7AF9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97" y="3781072"/>
            <a:ext cx="2441122" cy="13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lcome to the First German University of the 21st Century">
            <a:extLst>
              <a:ext uri="{FF2B5EF4-FFF2-40B4-BE49-F238E27FC236}">
                <a16:creationId xmlns:a16="http://schemas.microsoft.com/office/drawing/2014/main" id="{3DC42BCE-24E2-85D4-3C78-E1F3906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59" y="3872939"/>
            <a:ext cx="2441122" cy="9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42507" y="2764614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Own Model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EF24699-6A95-7AED-B05E-27279A4E3DE3}"/>
              </a:ext>
            </a:extLst>
          </p:cNvPr>
          <p:cNvSpPr/>
          <p:nvPr/>
        </p:nvSpPr>
        <p:spPr>
          <a:xfrm>
            <a:off x="5442507" y="2054402"/>
            <a:ext cx="1600200" cy="631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>
                <a:solidFill>
                  <a:sysClr val="windowText" lastClr="000000"/>
                </a:solidFill>
              </a:rPr>
              <a:t>Model Phase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172458D-E16B-8757-2311-E8B59F3C71C3}"/>
              </a:ext>
            </a:extLst>
          </p:cNvPr>
          <p:cNvSpPr/>
          <p:nvPr/>
        </p:nvSpPr>
        <p:spPr>
          <a:xfrm>
            <a:off x="2006599" y="3044448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Labeled</a:t>
            </a:r>
            <a:r>
              <a:rPr lang="de-DE" dirty="0"/>
              <a:t> Sentiment Data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6BF0A83-4EF9-99A8-0578-93A57894168A}"/>
              </a:ext>
            </a:extLst>
          </p:cNvPr>
          <p:cNvSpPr/>
          <p:nvPr/>
        </p:nvSpPr>
        <p:spPr>
          <a:xfrm>
            <a:off x="2860174" y="2054402"/>
            <a:ext cx="1600200" cy="631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AB4F17D-8E89-4F48-CA8F-F45C56005FE9}"/>
              </a:ext>
            </a:extLst>
          </p:cNvPr>
          <p:cNvSpPr/>
          <p:nvPr/>
        </p:nvSpPr>
        <p:spPr>
          <a:xfrm>
            <a:off x="2006599" y="3598669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News </a:t>
            </a:r>
            <a:r>
              <a:rPr lang="de-DE" dirty="0" err="1"/>
              <a:t>Article</a:t>
            </a:r>
            <a:r>
              <a:rPr lang="de-DE" dirty="0"/>
              <a:t> Data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CDC69644-E713-0C80-4B13-1835CA40CB51}"/>
              </a:ext>
            </a:extLst>
          </p:cNvPr>
          <p:cNvSpPr/>
          <p:nvPr/>
        </p:nvSpPr>
        <p:spPr>
          <a:xfrm>
            <a:off x="2006599" y="4178815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Short Volume Data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6BD3758-2B8C-75A6-A196-D8BF42E34E05}"/>
              </a:ext>
            </a:extLst>
          </p:cNvPr>
          <p:cNvSpPr/>
          <p:nvPr/>
        </p:nvSpPr>
        <p:spPr>
          <a:xfrm>
            <a:off x="5442507" y="4320629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Pretrained</a:t>
            </a:r>
            <a:r>
              <a:rPr lang="de-DE" dirty="0"/>
              <a:t> Models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1471894-D702-4ECE-C0CD-40DF79E6C948}"/>
              </a:ext>
            </a:extLst>
          </p:cNvPr>
          <p:cNvCxnSpPr>
            <a:stCxn id="23" idx="3"/>
            <a:endCxn id="7" idx="1"/>
          </p:cNvCxnSpPr>
          <p:nvPr/>
        </p:nvCxnSpPr>
        <p:spPr>
          <a:xfrm flipV="1">
            <a:off x="4893733" y="3095268"/>
            <a:ext cx="548774" cy="14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FB0D61A-D6D0-CC24-BC7D-5E3916E9B149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4893733" y="3095268"/>
            <a:ext cx="548774" cy="699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1B9508-547E-11F8-3822-66D23890B5CE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 flipV="1">
            <a:off x="4893733" y="3095268"/>
            <a:ext cx="548774" cy="1279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96ED5B1-0E4A-D11E-62DB-452D680432E3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4893733" y="3794308"/>
            <a:ext cx="548774" cy="8569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271915B-C7A1-AC2B-BCCB-D088C3F5E7B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893733" y="4374454"/>
            <a:ext cx="548774" cy="276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349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400763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29336" y="1941462"/>
            <a:ext cx="178879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044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B1E82EF-743C-A2E1-D112-2C6A5993E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947012"/>
              </p:ext>
            </p:extLst>
          </p:nvPr>
        </p:nvGraphicFramePr>
        <p:xfrm>
          <a:off x="2127487" y="1811866"/>
          <a:ext cx="7828276" cy="4374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723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B1E82EF-743C-A2E1-D112-2C6A5993E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020689"/>
              </p:ext>
            </p:extLst>
          </p:nvPr>
        </p:nvGraphicFramePr>
        <p:xfrm>
          <a:off x="2202372" y="1583820"/>
          <a:ext cx="6755256" cy="2041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A956D5B-C4D5-3E06-1068-EC0FD3462D90}"/>
              </a:ext>
            </a:extLst>
          </p:cNvPr>
          <p:cNvSpPr/>
          <p:nvPr/>
        </p:nvSpPr>
        <p:spPr>
          <a:xfrm>
            <a:off x="3802430" y="4985080"/>
            <a:ext cx="1014431" cy="631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Full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news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article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body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17E51A-2F74-9451-EC93-B58E10B1AEF1}"/>
              </a:ext>
            </a:extLst>
          </p:cNvPr>
          <p:cNvSpPr/>
          <p:nvPr/>
        </p:nvSpPr>
        <p:spPr>
          <a:xfrm>
            <a:off x="5181980" y="4985080"/>
            <a:ext cx="1014431" cy="885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Long </a:t>
            </a:r>
            <a:r>
              <a:rPr lang="de-DE" sz="1100" dirty="0" err="1">
                <a:solidFill>
                  <a:sysClr val="windowText" lastClr="000000"/>
                </a:solidFill>
              </a:rPr>
              <a:t>history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of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news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articles</a:t>
            </a:r>
            <a:r>
              <a:rPr lang="de-DE" sz="1100" dirty="0">
                <a:solidFill>
                  <a:sysClr val="windowText" lastClr="000000"/>
                </a:solidFill>
              </a:rPr>
              <a:t> in multiple </a:t>
            </a:r>
            <a:r>
              <a:rPr lang="de-DE" sz="1100" dirty="0" err="1">
                <a:solidFill>
                  <a:sysClr val="windowText" lastClr="000000"/>
                </a:solidFill>
              </a:rPr>
              <a:t>languages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C35D52-76A9-0F3A-E711-4E7B337EE1BA}"/>
              </a:ext>
            </a:extLst>
          </p:cNvPr>
          <p:cNvSpPr/>
          <p:nvPr/>
        </p:nvSpPr>
        <p:spPr>
          <a:xfrm>
            <a:off x="6703626" y="4985080"/>
            <a:ext cx="1014431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Numerical</a:t>
            </a:r>
            <a:r>
              <a:rPr lang="de-DE" sz="1100" dirty="0">
                <a:solidFill>
                  <a:sysClr val="windowText" lastClr="000000"/>
                </a:solidFill>
              </a:rPr>
              <a:t> Labels </a:t>
            </a:r>
            <a:r>
              <a:rPr lang="de-DE" sz="1100" dirty="0" err="1">
                <a:solidFill>
                  <a:sysClr val="windowText" lastClr="000000"/>
                </a:solidFill>
              </a:rPr>
              <a:t>for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classification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237471" y="4191668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D63569-3A58-25A1-68F6-87CA33089577}"/>
              </a:ext>
            </a:extLst>
          </p:cNvPr>
          <p:cNvSpPr/>
          <p:nvPr/>
        </p:nvSpPr>
        <p:spPr>
          <a:xfrm>
            <a:off x="7814712" y="3115684"/>
            <a:ext cx="910670" cy="546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4D2251-D45E-3E69-409F-226AE2C9E972}"/>
              </a:ext>
            </a:extLst>
          </p:cNvPr>
          <p:cNvSpPr/>
          <p:nvPr/>
        </p:nvSpPr>
        <p:spPr>
          <a:xfrm>
            <a:off x="7518345" y="3875936"/>
            <a:ext cx="1503404" cy="631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Long </a:t>
            </a:r>
            <a:r>
              <a:rPr lang="de-DE" sz="1100" dirty="0" err="1">
                <a:solidFill>
                  <a:sysClr val="windowText" lastClr="000000"/>
                </a:solidFill>
              </a:rPr>
              <a:t>history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of</a:t>
            </a:r>
            <a:r>
              <a:rPr lang="de-DE" sz="1100" dirty="0">
                <a:solidFill>
                  <a:sysClr val="windowText" lastClr="000000"/>
                </a:solidFill>
              </a:rPr>
              <a:t> stock </a:t>
            </a:r>
            <a:r>
              <a:rPr lang="de-DE" sz="1100" dirty="0" err="1">
                <a:solidFill>
                  <a:sysClr val="windowText" lastClr="000000"/>
                </a:solidFill>
              </a:rPr>
              <a:t>specific</a:t>
            </a:r>
            <a:r>
              <a:rPr lang="de-DE" sz="1100" dirty="0">
                <a:solidFill>
                  <a:sysClr val="windowText" lastClr="000000"/>
                </a:solidFill>
              </a:rPr>
              <a:t> time </a:t>
            </a:r>
            <a:r>
              <a:rPr lang="de-DE" sz="1100" dirty="0" err="1">
                <a:solidFill>
                  <a:sysClr val="windowText" lastClr="000000"/>
                </a:solidFill>
              </a:rPr>
              <a:t>series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B094FBBE-DAA8-21B0-B254-4D1D18D4AAFC}"/>
              </a:ext>
            </a:extLst>
          </p:cNvPr>
          <p:cNvSpPr/>
          <p:nvPr/>
        </p:nvSpPr>
        <p:spPr>
          <a:xfrm>
            <a:off x="7305869" y="3013788"/>
            <a:ext cx="335902" cy="6117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1F43DAE-8E1B-F7D1-5150-F6D862255C44}"/>
              </a:ext>
            </a:extLst>
          </p:cNvPr>
          <p:cNvSpPr/>
          <p:nvPr/>
        </p:nvSpPr>
        <p:spPr>
          <a:xfrm rot="5400000">
            <a:off x="5541509" y="2664090"/>
            <a:ext cx="302594" cy="24236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249A3F8-D442-5BDA-4E41-2AB0DC90FAE4}"/>
              </a:ext>
            </a:extLst>
          </p:cNvPr>
          <p:cNvCxnSpPr>
            <a:stCxn id="12" idx="2"/>
            <a:endCxn id="4" idx="0"/>
          </p:cNvCxnSpPr>
          <p:nvPr/>
        </p:nvCxnSpPr>
        <p:spPr>
          <a:xfrm flipH="1">
            <a:off x="4309646" y="4677413"/>
            <a:ext cx="1383160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94114E6-96CB-C1FE-2C72-B117AEC9460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689196" y="4677413"/>
            <a:ext cx="3610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05A842-C62F-1C42-4220-555D5E0E1614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5692806" y="4677413"/>
            <a:ext cx="1518036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B8806F-A72B-6AB6-5AF9-4D3B6884D9DC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70047" y="3662078"/>
            <a:ext cx="0" cy="21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75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 err="1"/>
              <a:t>Labeled</a:t>
            </a:r>
            <a:r>
              <a:rPr lang="de-DE" sz="2646" b="1" dirty="0"/>
              <a:t> Sentiment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90923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70CC7F-15B9-08B0-C450-BE5A1D6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1798701"/>
            <a:ext cx="7772400" cy="29384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3D98044-B665-F7AD-B755-3F12DABA5DC4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275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67EE75-7F4B-84EE-4460-7053FE31DB1C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9A79A-818C-B415-ACCA-0F78CCF6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758759"/>
            <a:ext cx="7772400" cy="29626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165D68B-7991-B7DB-FDF8-05C602267E36}"/>
              </a:ext>
            </a:extLst>
          </p:cNvPr>
          <p:cNvSpPr/>
          <p:nvPr/>
        </p:nvSpPr>
        <p:spPr>
          <a:xfrm>
            <a:off x="4364010" y="2790721"/>
            <a:ext cx="2988511" cy="28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21C2EF-D19E-D511-49CC-C2A84742260D}"/>
              </a:ext>
            </a:extLst>
          </p:cNvPr>
          <p:cNvSpPr/>
          <p:nvPr/>
        </p:nvSpPr>
        <p:spPr>
          <a:xfrm>
            <a:off x="7991977" y="2207817"/>
            <a:ext cx="1217337" cy="28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3EEE3E-D516-5BA8-F913-AC3E59FFDFD0}"/>
              </a:ext>
            </a:extLst>
          </p:cNvPr>
          <p:cNvSpPr/>
          <p:nvPr/>
        </p:nvSpPr>
        <p:spPr>
          <a:xfrm>
            <a:off x="1967512" y="2446341"/>
            <a:ext cx="999623" cy="24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51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73673F-89EB-C7D3-54DE-13E1BECA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1798701"/>
            <a:ext cx="7772400" cy="437303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40291" y="2446341"/>
            <a:ext cx="136042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Reuters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555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AFE1F-417B-696C-426A-9CF1C2FF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43" y="1697253"/>
            <a:ext cx="5973001" cy="4469431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1AE05401-C9CC-A32C-B976-BA6CCFDAE3B1}"/>
              </a:ext>
            </a:extLst>
          </p:cNvPr>
          <p:cNvSpPr/>
          <p:nvPr/>
        </p:nvSpPr>
        <p:spPr>
          <a:xfrm>
            <a:off x="8814158" y="3666930"/>
            <a:ext cx="302594" cy="22300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9435183" y="4231154"/>
            <a:ext cx="1545304" cy="1238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2: Positive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1: Neutral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0: Negative</a:t>
            </a:r>
          </a:p>
        </p:txBody>
      </p:sp>
    </p:spTree>
    <p:extLst>
      <p:ext uri="{BB962C8B-B14F-4D97-AF65-F5344CB8AC3E}">
        <p14:creationId xmlns:p14="http://schemas.microsoft.com/office/powerpoint/2010/main" val="1427099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latin typeface="Arial"/>
              </a:rPr>
              <a:t>Agenda</a:t>
            </a:r>
          </a:p>
        </p:txBody>
      </p:sp>
      <p:sp>
        <p:nvSpPr>
          <p:cNvPr id="3" name="CustomShape 1"/>
          <p:cNvSpPr/>
          <p:nvPr/>
        </p:nvSpPr>
        <p:spPr>
          <a:xfrm>
            <a:off x="540000" y="1694331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Description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Conditions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Research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Aggregation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Cleaning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Formatting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Selection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Data/ Feature Engineering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Model Setup: NLP Classification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Model Training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Model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Optimization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Inference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Statistics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Robustness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Tests</a:t>
            </a: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Grafik 7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4340EC60-8045-5740-8DC1-197C0D48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54" y="2160586"/>
            <a:ext cx="8490446" cy="3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8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3A19E0-B6F1-7DDB-8057-71138250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91" y="1907640"/>
            <a:ext cx="3994911" cy="16665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33A795-A670-396E-36F3-DA70553D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90" y="2184079"/>
            <a:ext cx="4909697" cy="13390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E4ADB9-827B-BC09-1013-A591586EB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16" y="4355352"/>
            <a:ext cx="4909697" cy="8342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F9C30B-B542-0D3D-9A9E-5E0A5B477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113" y="3978546"/>
            <a:ext cx="6168943" cy="14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0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Schrift, Dokument, Screenshot enthält.&#10;&#10;Automatisch generierte Beschreibung">
            <a:extLst>
              <a:ext uri="{FF2B5EF4-FFF2-40B4-BE49-F238E27FC236}">
                <a16:creationId xmlns:a16="http://schemas.microsoft.com/office/drawing/2014/main" id="{4E5AA167-F6EF-9324-45DF-50C103B3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01" y="2873380"/>
            <a:ext cx="9642859" cy="33983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023132A-4CD5-6C04-6E95-E4C9FDBFE0C2}"/>
              </a:ext>
            </a:extLst>
          </p:cNvPr>
          <p:cNvSpPr/>
          <p:nvPr/>
        </p:nvSpPr>
        <p:spPr>
          <a:xfrm>
            <a:off x="1264601" y="3350582"/>
            <a:ext cx="6795666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B3CD450-7349-A146-9E52-3BEA576628DB}"/>
              </a:ext>
            </a:extLst>
          </p:cNvPr>
          <p:cNvSpPr/>
          <p:nvPr/>
        </p:nvSpPr>
        <p:spPr>
          <a:xfrm>
            <a:off x="1264601" y="4600897"/>
            <a:ext cx="6465466" cy="72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69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539999" y="2853582"/>
            <a:ext cx="2654198" cy="1388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Positive: 1363 (28,1%)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Neutral: 2879 (59,4%)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Negative: 604 (12,5%)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Total: 4846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51925A-11E3-EB64-97B0-26E715EF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70" y="1681807"/>
            <a:ext cx="5965747" cy="4625687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6DE6C41-8CC0-2D32-8AB0-CDA48B5306AD}"/>
              </a:ext>
            </a:extLst>
          </p:cNvPr>
          <p:cNvSpPr/>
          <p:nvPr/>
        </p:nvSpPr>
        <p:spPr>
          <a:xfrm>
            <a:off x="1950098" y="5220175"/>
            <a:ext cx="1600200" cy="660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Imbalanced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DF953A6-669A-4F7B-8EEC-A4BBACD4A273}"/>
              </a:ext>
            </a:extLst>
          </p:cNvPr>
          <p:cNvSpPr/>
          <p:nvPr/>
        </p:nvSpPr>
        <p:spPr>
          <a:xfrm>
            <a:off x="957554" y="5391625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713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539999" y="2853582"/>
            <a:ext cx="2654198" cy="1388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Positive: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Neutral: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Negative: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Total: 1812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6DE6C41-8CC0-2D32-8AB0-CDA48B5306AD}"/>
              </a:ext>
            </a:extLst>
          </p:cNvPr>
          <p:cNvSpPr/>
          <p:nvPr/>
        </p:nvSpPr>
        <p:spPr>
          <a:xfrm>
            <a:off x="1950098" y="5220175"/>
            <a:ext cx="1600200" cy="660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Downsized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DF953A6-669A-4F7B-8EEC-A4BBACD4A273}"/>
              </a:ext>
            </a:extLst>
          </p:cNvPr>
          <p:cNvSpPr/>
          <p:nvPr/>
        </p:nvSpPr>
        <p:spPr>
          <a:xfrm>
            <a:off x="957554" y="5391625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64B8D7-713B-43B3-F564-25B6BF00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42" y="1798701"/>
            <a:ext cx="5634693" cy="42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1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Positive Sentiment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F9E262-798D-C8C4-1D97-6F86A11F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 Sentiment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093E2-5E7D-1F24-8E2B-2292004F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2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Neutral Sentiment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73E1CD-3B12-0626-5A2A-081D3AAD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26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/>
              <a:t>News </a:t>
            </a:r>
            <a:r>
              <a:rPr lang="de-DE" sz="2646" b="1" dirty="0" err="1"/>
              <a:t>Article</a:t>
            </a:r>
            <a:r>
              <a:rPr lang="de-DE" sz="2646" b="1" dirty="0"/>
              <a:t>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189913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B8B1CC-1026-0D94-28D3-1085523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50" y="2169659"/>
            <a:ext cx="5676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latin typeface="Arial"/>
              </a:rPr>
              <a:t>Agenda</a:t>
            </a:r>
          </a:p>
        </p:txBody>
      </p:sp>
      <p:sp>
        <p:nvSpPr>
          <p:cNvPr id="3" name="CustomShape 1"/>
          <p:cNvSpPr/>
          <p:nvPr/>
        </p:nvSpPr>
        <p:spPr>
          <a:xfrm>
            <a:off x="540000" y="1694331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Dos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Final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and Models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comparison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References</a:t>
            </a: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05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B8B1CC-1026-0D94-28D3-1085523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50" y="2169659"/>
            <a:ext cx="5676900" cy="3708400"/>
          </a:xfrm>
          <a:prstGeom prst="rect">
            <a:avLst/>
          </a:prstGeom>
        </p:spPr>
      </p:pic>
      <p:pic>
        <p:nvPicPr>
          <p:cNvPr id="1026" name="Picture 2" descr="Online Business Research &amp; News Media Database | Nexis">
            <a:extLst>
              <a:ext uri="{FF2B5EF4-FFF2-40B4-BE49-F238E27FC236}">
                <a16:creationId xmlns:a16="http://schemas.microsoft.com/office/drawing/2014/main" id="{8BE4FE9D-73FF-B185-CDE6-C47AB00E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10" y="1678190"/>
            <a:ext cx="6279728" cy="470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573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/>
              <a:t>Short Volume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06458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81F19-2D43-9D05-9481-8FB3942B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25" y="3015478"/>
            <a:ext cx="8926378" cy="181007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1E6122F-DD67-33CD-1605-33479F230A76}"/>
              </a:ext>
            </a:extLst>
          </p:cNvPr>
          <p:cNvSpPr/>
          <p:nvPr/>
        </p:nvSpPr>
        <p:spPr>
          <a:xfrm>
            <a:off x="7377798" y="4180983"/>
            <a:ext cx="1560929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03F09B-F14C-193C-CCC9-03B83125FC2D}"/>
              </a:ext>
            </a:extLst>
          </p:cNvPr>
          <p:cNvSpPr/>
          <p:nvPr/>
        </p:nvSpPr>
        <p:spPr>
          <a:xfrm>
            <a:off x="1801297" y="4329134"/>
            <a:ext cx="1464418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BCD28FF-B144-5B98-5996-0682CAB2B4FE}"/>
              </a:ext>
            </a:extLst>
          </p:cNvPr>
          <p:cNvSpPr/>
          <p:nvPr/>
        </p:nvSpPr>
        <p:spPr>
          <a:xfrm>
            <a:off x="3697770" y="4322346"/>
            <a:ext cx="575651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850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A8AA94-8EBE-F2A5-AA46-69AC7FA8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8" y="1798701"/>
            <a:ext cx="9007691" cy="326194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169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E6CDD7-A787-428D-FF57-3C45B636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69" y="1798701"/>
            <a:ext cx="7772400" cy="44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17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5D092-9B1F-5C2E-5F2C-49AA727B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798701"/>
            <a:ext cx="7772400" cy="431502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31E82D8-1EA1-F77F-F785-468103FA632F}"/>
              </a:ext>
            </a:extLst>
          </p:cNvPr>
          <p:cNvSpPr/>
          <p:nvPr/>
        </p:nvSpPr>
        <p:spPr>
          <a:xfrm>
            <a:off x="187700" y="3767809"/>
            <a:ext cx="1423883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New </a:t>
            </a:r>
            <a:r>
              <a:rPr lang="de-DE" sz="1400" b="1" dirty="0" err="1">
                <a:solidFill>
                  <a:sysClr val="windowText" lastClr="000000"/>
                </a:solidFill>
              </a:rPr>
              <a:t>Column</a:t>
            </a:r>
            <a:endParaRPr lang="de-DE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7F8A3379-BC83-E297-0F57-B0F0E59A8FD5}"/>
              </a:ext>
            </a:extLst>
          </p:cNvPr>
          <p:cNvSpPr/>
          <p:nvPr/>
        </p:nvSpPr>
        <p:spPr>
          <a:xfrm>
            <a:off x="1585378" y="3851931"/>
            <a:ext cx="321195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63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7EBB6F-8318-DDD7-F5F9-062533B6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94" y="802433"/>
            <a:ext cx="1536362" cy="55377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D2EF00F-F355-1BF7-2343-4F57E3702C60}"/>
              </a:ext>
            </a:extLst>
          </p:cNvPr>
          <p:cNvSpPr/>
          <p:nvPr/>
        </p:nvSpPr>
        <p:spPr>
          <a:xfrm>
            <a:off x="6552023" y="3154886"/>
            <a:ext cx="3497046" cy="2105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Reporting Market </a:t>
            </a:r>
            <a:r>
              <a:rPr lang="de-DE" dirty="0" err="1">
                <a:solidFill>
                  <a:sysClr val="windowText" lastClr="000000"/>
                </a:solidFill>
              </a:rPr>
              <a:t>places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Consolidated Numbers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NASDAQ TRF </a:t>
            </a:r>
            <a:r>
              <a:rPr lang="de-DE" dirty="0" err="1">
                <a:solidFill>
                  <a:sysClr val="windowText" lastClr="000000"/>
                </a:solidFill>
              </a:rPr>
              <a:t>Chigaco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ADF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NASDAQ TRF Carteret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NYSE TRF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ORF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DFF5EC-6F13-70EF-06C6-CEC47195FE77}"/>
              </a:ext>
            </a:extLst>
          </p:cNvPr>
          <p:cNvSpPr/>
          <p:nvPr/>
        </p:nvSpPr>
        <p:spPr>
          <a:xfrm>
            <a:off x="6552023" y="1150868"/>
            <a:ext cx="3497046" cy="684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Date </a:t>
            </a:r>
            <a:r>
              <a:rPr lang="de-DE" dirty="0" err="1">
                <a:solidFill>
                  <a:sysClr val="windowText" lastClr="000000"/>
                </a:solidFill>
              </a:rPr>
              <a:t>range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Jan 2010 – Jun 2023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579DAC9-2012-0CCD-D6E7-C78BFC0C4B6A}"/>
              </a:ext>
            </a:extLst>
          </p:cNvPr>
          <p:cNvSpPr/>
          <p:nvPr/>
        </p:nvSpPr>
        <p:spPr>
          <a:xfrm>
            <a:off x="5981092" y="1010071"/>
            <a:ext cx="302594" cy="89757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7247E58A-728D-1B8D-5DB8-A681C774AFFC}"/>
              </a:ext>
            </a:extLst>
          </p:cNvPr>
          <p:cNvSpPr/>
          <p:nvPr/>
        </p:nvSpPr>
        <p:spPr>
          <a:xfrm>
            <a:off x="5981092" y="2201176"/>
            <a:ext cx="302594" cy="401301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E1962A-5F7E-E000-94AB-0E2831E7DD6F}"/>
              </a:ext>
            </a:extLst>
          </p:cNvPr>
          <p:cNvSpPr/>
          <p:nvPr/>
        </p:nvSpPr>
        <p:spPr>
          <a:xfrm>
            <a:off x="6979297" y="1907640"/>
            <a:ext cx="3069771" cy="684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12 </a:t>
            </a:r>
            <a:r>
              <a:rPr lang="de-DE" sz="1050" dirty="0" err="1">
                <a:solidFill>
                  <a:sysClr val="windowText" lastClr="000000"/>
                </a:solidFill>
              </a:rPr>
              <a:t>Years</a:t>
            </a:r>
            <a:r>
              <a:rPr lang="de-DE" sz="1050" dirty="0">
                <a:solidFill>
                  <a:sysClr val="windowText" lastClr="000000"/>
                </a:solidFill>
              </a:rPr>
              <a:t>, 6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r>
              <a:rPr lang="de-DE" sz="1050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(12 * 6) + 6 = 78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endParaRPr lang="de-DE" sz="105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78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r>
              <a:rPr lang="de-DE" sz="1050" dirty="0">
                <a:solidFill>
                  <a:sysClr val="windowText" lastClr="000000"/>
                </a:solidFill>
              </a:rPr>
              <a:t> * 21 </a:t>
            </a:r>
            <a:r>
              <a:rPr lang="de-DE" sz="1050" dirty="0" err="1">
                <a:solidFill>
                  <a:sysClr val="windowText" lastClr="000000"/>
                </a:solidFill>
              </a:rPr>
              <a:t>days</a:t>
            </a:r>
            <a:r>
              <a:rPr lang="de-DE" sz="1050" dirty="0">
                <a:solidFill>
                  <a:sysClr val="windowText" lastClr="000000"/>
                </a:solidFill>
              </a:rPr>
              <a:t> = 1638 </a:t>
            </a:r>
            <a:r>
              <a:rPr lang="de-DE" sz="1050" dirty="0" err="1">
                <a:solidFill>
                  <a:sysClr val="windowText" lastClr="000000"/>
                </a:solidFill>
              </a:rPr>
              <a:t>single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files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for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each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facility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3" name="Nach oben gebogener Pfeil 12">
            <a:extLst>
              <a:ext uri="{FF2B5EF4-FFF2-40B4-BE49-F238E27FC236}">
                <a16:creationId xmlns:a16="http://schemas.microsoft.com/office/drawing/2014/main" id="{6DCA3B5E-5049-F77C-A50D-FE9E98BECF5E}"/>
              </a:ext>
            </a:extLst>
          </p:cNvPr>
          <p:cNvSpPr/>
          <p:nvPr/>
        </p:nvSpPr>
        <p:spPr>
          <a:xfrm rot="5400000">
            <a:off x="6465175" y="1922891"/>
            <a:ext cx="600970" cy="427274"/>
          </a:xfrm>
          <a:prstGeom prst="ben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294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E02905-52BD-C076-A12C-839946027C05}"/>
              </a:ext>
            </a:extLst>
          </p:cNvPr>
          <p:cNvSpPr/>
          <p:nvPr/>
        </p:nvSpPr>
        <p:spPr>
          <a:xfrm>
            <a:off x="4527282" y="1691245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Stock Ticker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F7B30FF-22AA-B8CA-F0F5-2D54FA8A60F6}"/>
              </a:ext>
            </a:extLst>
          </p:cNvPr>
          <p:cNvSpPr/>
          <p:nvPr/>
        </p:nvSpPr>
        <p:spPr>
          <a:xfrm>
            <a:off x="3494693" y="1691244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Date (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day</a:t>
            </a:r>
            <a:r>
              <a:rPr lang="de-DE" sz="11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5E7B23-C1A3-0F03-6919-90AF5F7AED7A}"/>
              </a:ext>
            </a:extLst>
          </p:cNvPr>
          <p:cNvSpPr/>
          <p:nvPr/>
        </p:nvSpPr>
        <p:spPr>
          <a:xfrm>
            <a:off x="6562527" y="1691244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Total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Traded</a:t>
            </a:r>
            <a:r>
              <a:rPr lang="de-DE" sz="1100" b="1" dirty="0">
                <a:solidFill>
                  <a:sysClr val="windowText" lastClr="000000"/>
                </a:solidFill>
              </a:rPr>
              <a:t>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FE8E91-84E3-7EBC-898A-7D2DE8E5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01" y="2338883"/>
            <a:ext cx="4165600" cy="27178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69A0A0B-AF04-4738-4797-282BF35331C3}"/>
              </a:ext>
            </a:extLst>
          </p:cNvPr>
          <p:cNvSpPr/>
          <p:nvPr/>
        </p:nvSpPr>
        <p:spPr>
          <a:xfrm>
            <a:off x="5580000" y="1691243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Short Volume</a:t>
            </a:r>
          </a:p>
        </p:txBody>
      </p:sp>
    </p:spTree>
    <p:extLst>
      <p:ext uri="{BB962C8B-B14F-4D97-AF65-F5344CB8AC3E}">
        <p14:creationId xmlns:p14="http://schemas.microsoft.com/office/powerpoint/2010/main" val="2140385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E02905-52BD-C076-A12C-839946027C05}"/>
              </a:ext>
            </a:extLst>
          </p:cNvPr>
          <p:cNvSpPr/>
          <p:nvPr/>
        </p:nvSpPr>
        <p:spPr>
          <a:xfrm>
            <a:off x="4527282" y="1691245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Stock Ticker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F7B30FF-22AA-B8CA-F0F5-2D54FA8A60F6}"/>
              </a:ext>
            </a:extLst>
          </p:cNvPr>
          <p:cNvSpPr/>
          <p:nvPr/>
        </p:nvSpPr>
        <p:spPr>
          <a:xfrm>
            <a:off x="3494693" y="1691244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Date (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day</a:t>
            </a:r>
            <a:r>
              <a:rPr lang="de-DE" sz="11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5E7B23-C1A3-0F03-6919-90AF5F7AED7A}"/>
              </a:ext>
            </a:extLst>
          </p:cNvPr>
          <p:cNvSpPr/>
          <p:nvPr/>
        </p:nvSpPr>
        <p:spPr>
          <a:xfrm>
            <a:off x="7874378" y="1691243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Total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Traded</a:t>
            </a:r>
            <a:r>
              <a:rPr lang="de-DE" sz="1100" b="1" dirty="0">
                <a:solidFill>
                  <a:sysClr val="windowText" lastClr="000000"/>
                </a:solidFill>
              </a:rPr>
              <a:t>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7542EFA-C6BE-BB50-3FBD-4E90EACF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14" y="2338883"/>
            <a:ext cx="5016500" cy="27305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74F676E-6A58-64E2-331E-4F10D2C98690}"/>
              </a:ext>
            </a:extLst>
          </p:cNvPr>
          <p:cNvSpPr/>
          <p:nvPr/>
        </p:nvSpPr>
        <p:spPr>
          <a:xfrm>
            <a:off x="5376127" y="1691243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Short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31B31C-DA17-9BFF-DDE3-D8048E7CD70E}"/>
              </a:ext>
            </a:extLst>
          </p:cNvPr>
          <p:cNvSpPr/>
          <p:nvPr/>
        </p:nvSpPr>
        <p:spPr>
          <a:xfrm>
            <a:off x="6450495" y="2286053"/>
            <a:ext cx="1423883" cy="278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60A0DA2B-6343-E6F7-A6D7-3D3F5F723541}"/>
              </a:ext>
            </a:extLst>
          </p:cNvPr>
          <p:cNvSpPr/>
          <p:nvPr/>
        </p:nvSpPr>
        <p:spPr>
          <a:xfrm rot="5400000">
            <a:off x="7011139" y="4561569"/>
            <a:ext cx="302594" cy="14238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3DBADE-35E5-8387-524C-41D0CE95126E}"/>
              </a:ext>
            </a:extLst>
          </p:cNvPr>
          <p:cNvSpPr/>
          <p:nvPr/>
        </p:nvSpPr>
        <p:spPr>
          <a:xfrm>
            <a:off x="6450495" y="5424808"/>
            <a:ext cx="1423883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New </a:t>
            </a:r>
            <a:r>
              <a:rPr lang="de-DE" sz="1400" b="1" dirty="0" err="1">
                <a:solidFill>
                  <a:sysClr val="windowText" lastClr="000000"/>
                </a:solidFill>
              </a:rPr>
              <a:t>Column</a:t>
            </a:r>
            <a:endParaRPr lang="de-DE" sz="1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51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CC4173-5C08-7F6B-9511-650F74DD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87" y="1798701"/>
            <a:ext cx="3627648" cy="28522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CEEEF2-3C00-4576-E7E5-125B449A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056" y="1798701"/>
            <a:ext cx="4992942" cy="45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9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I. Project Description</a:t>
            </a:r>
          </a:p>
          <a:p>
            <a:pPr algn="ctr"/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817062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88E860-043E-5899-2897-D44BC172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81" y="1754412"/>
            <a:ext cx="5309307" cy="4438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BECFB7-E83F-EE77-C92F-8455C7C7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44" y="1754411"/>
            <a:ext cx="1926185" cy="44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19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Aggregation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814666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3152321" y="1922934"/>
            <a:ext cx="178879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278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752A9D-B34D-E23F-7D1A-7D143CA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35" y="2635499"/>
            <a:ext cx="4543733" cy="25846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1F577C-1949-ECA4-6803-E00EF1F0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23" y="2562587"/>
            <a:ext cx="5016500" cy="2730500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30DE4C0-68DC-84F4-1A7D-625567BBB143}"/>
              </a:ext>
            </a:extLst>
          </p:cNvPr>
          <p:cNvSpPr/>
          <p:nvPr/>
        </p:nvSpPr>
        <p:spPr>
          <a:xfrm rot="5400000">
            <a:off x="3056913" y="3231509"/>
            <a:ext cx="302594" cy="44257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2B48329D-4721-1727-CE04-24A176DD8BD8}"/>
              </a:ext>
            </a:extLst>
          </p:cNvPr>
          <p:cNvCxnSpPr>
            <a:cxnSpLocks/>
          </p:cNvCxnSpPr>
          <p:nvPr/>
        </p:nvCxnSpPr>
        <p:spPr>
          <a:xfrm flipV="1">
            <a:off x="3208210" y="5293087"/>
            <a:ext cx="3705418" cy="302595"/>
          </a:xfrm>
          <a:prstGeom prst="bentConnector3">
            <a:avLst>
              <a:gd name="adj1" fmla="val 100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869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30DE4C0-68DC-84F4-1A7D-625567BBB143}"/>
              </a:ext>
            </a:extLst>
          </p:cNvPr>
          <p:cNvSpPr/>
          <p:nvPr/>
        </p:nvSpPr>
        <p:spPr>
          <a:xfrm rot="5400000">
            <a:off x="3056913" y="3231509"/>
            <a:ext cx="302594" cy="44257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2B48329D-4721-1727-CE04-24A176DD8BD8}"/>
              </a:ext>
            </a:extLst>
          </p:cNvPr>
          <p:cNvCxnSpPr>
            <a:cxnSpLocks/>
          </p:cNvCxnSpPr>
          <p:nvPr/>
        </p:nvCxnSpPr>
        <p:spPr>
          <a:xfrm flipV="1">
            <a:off x="3208210" y="5293087"/>
            <a:ext cx="3705418" cy="302595"/>
          </a:xfrm>
          <a:prstGeom prst="bentConnector3">
            <a:avLst>
              <a:gd name="adj1" fmla="val 100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2258E92-4959-ABAD-8209-C8694D75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78" y="2614304"/>
            <a:ext cx="4539108" cy="26058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77" y="1435774"/>
            <a:ext cx="2863958" cy="38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05E803-69E1-078E-6F91-F1012DEB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07" y="2041573"/>
            <a:ext cx="5410874" cy="33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8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53A5EA-B418-0F8D-0F54-DBE52446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05" y="1971995"/>
            <a:ext cx="5805223" cy="37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891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0C4BE7-82C8-3E10-479B-59BB75CC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00" y="1842165"/>
            <a:ext cx="5018032" cy="38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27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100D92-DB79-3B51-CCAB-73AE40CA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70" y="1798701"/>
            <a:ext cx="5364956" cy="39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0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FF646C-DAC1-A56D-CDEE-1FFBD157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7" y="1904495"/>
            <a:ext cx="6020966" cy="41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Research Question: </a:t>
            </a:r>
            <a:r>
              <a:rPr lang="de-DE" sz="1600" b="1" spc="-1" dirty="0" err="1">
                <a:solidFill>
                  <a:srgbClr val="000000"/>
                </a:solidFill>
              </a:rPr>
              <a:t>Based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publicly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published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can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infere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how</a:t>
            </a:r>
            <a:r>
              <a:rPr lang="de-DE" sz="1600" b="1" spc="-1" dirty="0">
                <a:solidFill>
                  <a:srgbClr val="000000"/>
                </a:solidFill>
              </a:rPr>
              <a:t> 			            strong </a:t>
            </a:r>
            <a:r>
              <a:rPr lang="de-DE" sz="1600" b="1" spc="-1" dirty="0" err="1">
                <a:solidFill>
                  <a:srgbClr val="000000"/>
                </a:solidFill>
              </a:rPr>
              <a:t>jounalists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opionion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influenced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by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regarding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			 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coverage</a:t>
            </a:r>
            <a:r>
              <a:rPr lang="de-DE" sz="1600" b="1" spc="-1" dirty="0">
                <a:solidFill>
                  <a:srgbClr val="000000"/>
                </a:solidFill>
              </a:rPr>
              <a:t>?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</a:p>
          <a:p>
            <a:pPr indent="-565200"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 indent="-565200">
              <a:lnSpc>
                <a:spcPct val="100000"/>
              </a:lnSpc>
            </a:pPr>
            <a:r>
              <a:rPr lang="de-DE" sz="1600" spc="-1" dirty="0">
                <a:solidFill>
                  <a:srgbClr val="000000"/>
                </a:solidFill>
              </a:rPr>
              <a:t>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What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consequences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does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have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considered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listed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? (In 	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terms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rate 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return</a:t>
            </a:r>
            <a:r>
              <a:rPr lang="de-DE" sz="1600" b="1" spc="-1" dirty="0">
                <a:solidFill>
                  <a:srgbClr val="000000"/>
                </a:solidFill>
              </a:rPr>
              <a:t> and/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associated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risk</a:t>
            </a:r>
            <a:r>
              <a:rPr lang="de-DE" sz="1600" b="1" spc="-1" dirty="0">
                <a:solidFill>
                  <a:srgbClr val="000000"/>
                </a:solidFill>
              </a:rPr>
              <a:t>?)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717800" y="4057534"/>
            <a:ext cx="1600200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Increased</a:t>
            </a:r>
            <a:r>
              <a:rPr lang="de-DE" dirty="0"/>
              <a:t> Short Sale </a:t>
            </a:r>
            <a:r>
              <a:rPr lang="de-DE" dirty="0" err="1"/>
              <a:t>Quota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8EC383F7-7CDE-3BC7-3712-304C396B05C4}"/>
              </a:ext>
            </a:extLst>
          </p:cNvPr>
          <p:cNvSpPr/>
          <p:nvPr/>
        </p:nvSpPr>
        <p:spPr>
          <a:xfrm>
            <a:off x="2386329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3344565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Expected</a:t>
            </a:r>
            <a:r>
              <a:rPr lang="de-DE" dirty="0"/>
              <a:t> Future </a:t>
            </a:r>
            <a:r>
              <a:rPr lang="de-DE" dirty="0" err="1"/>
              <a:t>Decline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Stock Price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0C4949D1-91B5-C6F6-E663-71FC5F59A5B4}"/>
              </a:ext>
            </a:extLst>
          </p:cNvPr>
          <p:cNvSpPr/>
          <p:nvPr/>
        </p:nvSpPr>
        <p:spPr>
          <a:xfrm>
            <a:off x="5207594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6173651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Journalists</a:t>
            </a:r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8C596C0-295A-F54E-2E52-4A0D1C17DDE8}"/>
              </a:ext>
            </a:extLst>
          </p:cNvPr>
          <p:cNvSpPr/>
          <p:nvPr/>
        </p:nvSpPr>
        <p:spPr>
          <a:xfrm>
            <a:off x="8044501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010558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Bad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4682469" y="5317358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Negative News Sentiment</a:t>
            </a:r>
          </a:p>
        </p:txBody>
      </p:sp>
      <p:sp>
        <p:nvSpPr>
          <p:cNvPr id="12" name="Nach oben gebogener Pfeil 11">
            <a:extLst>
              <a:ext uri="{FF2B5EF4-FFF2-40B4-BE49-F238E27FC236}">
                <a16:creationId xmlns:a16="http://schemas.microsoft.com/office/drawing/2014/main" id="{7D066550-1B1E-CEE6-8DB0-5A97D100E67F}"/>
              </a:ext>
            </a:extLst>
          </p:cNvPr>
          <p:cNvSpPr/>
          <p:nvPr/>
        </p:nvSpPr>
        <p:spPr>
          <a:xfrm rot="5400000" flipV="1">
            <a:off x="7769182" y="3809464"/>
            <a:ext cx="1011291" cy="342631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82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91A7AF-D396-224C-B7EA-612ACD6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215" y="1907640"/>
            <a:ext cx="5774239" cy="36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31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Model </a:t>
            </a:r>
            <a:r>
              <a:rPr lang="de-DE" sz="2646" b="1" dirty="0" err="1"/>
              <a:t>setup</a:t>
            </a:r>
            <a:r>
              <a:rPr lang="de-DE" sz="2646" b="1" dirty="0"/>
              <a:t>: NLP Classification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696932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470742" y="3296165"/>
            <a:ext cx="2231052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33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C542F43-614C-87AC-0598-E2A6FC1B5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129283"/>
              </p:ext>
            </p:extLst>
          </p:nvPr>
        </p:nvGraphicFramePr>
        <p:xfrm>
          <a:off x="2127487" y="1811867"/>
          <a:ext cx="6905026" cy="423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4F642C08-3ED7-0678-0500-6EDD8F529F9C}"/>
              </a:ext>
            </a:extLst>
          </p:cNvPr>
          <p:cNvSpPr/>
          <p:nvPr/>
        </p:nvSpPr>
        <p:spPr>
          <a:xfrm rot="10800000">
            <a:off x="3542104" y="2697451"/>
            <a:ext cx="302594" cy="33487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E16FE83C-E936-D0A2-F202-47BA94B10C36}"/>
              </a:ext>
            </a:extLst>
          </p:cNvPr>
          <p:cNvSpPr/>
          <p:nvPr/>
        </p:nvSpPr>
        <p:spPr>
          <a:xfrm>
            <a:off x="7149263" y="2697451"/>
            <a:ext cx="302594" cy="33487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9BE2751-3C4D-59C8-7515-1729D3495BD1}"/>
              </a:ext>
            </a:extLst>
          </p:cNvPr>
          <p:cNvSpPr/>
          <p:nvPr/>
        </p:nvSpPr>
        <p:spPr>
          <a:xfrm>
            <a:off x="2487975" y="412897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Fin Phrase Dataset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7626374" y="412897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Pretrained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FinBert</a:t>
            </a:r>
            <a:r>
              <a:rPr lang="de-DE" sz="1100" dirty="0">
                <a:solidFill>
                  <a:sysClr val="windowText" lastClr="00000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784808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Pretrained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FinBert</a:t>
            </a:r>
            <a:r>
              <a:rPr lang="de-DE" sz="1100" dirty="0">
                <a:solidFill>
                  <a:sysClr val="windowText" lastClr="000000"/>
                </a:solidFill>
              </a:rPr>
              <a:t> Model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EF706B-A62D-9372-DAC7-E3629B73E86C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E3E0C4-50C8-56A1-7D32-65E1492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758759"/>
            <a:ext cx="7772400" cy="296265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0C95BD-D2F0-E68A-3A12-EC2FF6304F35}"/>
              </a:ext>
            </a:extLst>
          </p:cNvPr>
          <p:cNvSpPr/>
          <p:nvPr/>
        </p:nvSpPr>
        <p:spPr>
          <a:xfrm>
            <a:off x="4364010" y="2790721"/>
            <a:ext cx="2988511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C71D484-8729-8FDE-95EC-545FC50C78D7}"/>
              </a:ext>
            </a:extLst>
          </p:cNvPr>
          <p:cNvSpPr/>
          <p:nvPr/>
        </p:nvSpPr>
        <p:spPr>
          <a:xfrm>
            <a:off x="7991977" y="2207817"/>
            <a:ext cx="1217337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D72E6B3-421A-B329-BAA9-446CA1AB7752}"/>
              </a:ext>
            </a:extLst>
          </p:cNvPr>
          <p:cNvSpPr/>
          <p:nvPr/>
        </p:nvSpPr>
        <p:spPr>
          <a:xfrm>
            <a:off x="1967512" y="2407160"/>
            <a:ext cx="999623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49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29A2FE30-655E-5D14-873C-A1E4C8C8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24" y="1995456"/>
            <a:ext cx="3901005" cy="400264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50E3244-28A6-E6B6-7857-2CAAEAC4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60" y="2129745"/>
            <a:ext cx="3877565" cy="386835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D7091F06-D66A-140E-DE95-8C1300F5E4BF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  <a:hlinkClick r:id="rId4"/>
              </a:rPr>
              <a:t>Models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35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DAE2C0-C37D-585F-BBD1-067D0922B709}"/>
              </a:ext>
            </a:extLst>
          </p:cNvPr>
          <p:cNvSpPr/>
          <p:nvPr/>
        </p:nvSpPr>
        <p:spPr>
          <a:xfrm>
            <a:off x="4505276" y="1500393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Trained</a:t>
            </a:r>
            <a:r>
              <a:rPr lang="de-DE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02BD81-328E-9BFC-D3C9-3588C070E1E3}"/>
              </a:ext>
            </a:extLst>
          </p:cNvPr>
          <p:cNvSpPr/>
          <p:nvPr/>
        </p:nvSpPr>
        <p:spPr>
          <a:xfrm>
            <a:off x="239780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Default Model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7F0F49-9D6B-B2A1-0F47-C9346703304B}"/>
              </a:ext>
            </a:extLst>
          </p:cNvPr>
          <p:cNvSpPr/>
          <p:nvPr/>
        </p:nvSpPr>
        <p:spPr>
          <a:xfrm>
            <a:off x="3070065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Self-</a:t>
            </a:r>
            <a:r>
              <a:rPr lang="de-DE" dirty="0" err="1">
                <a:solidFill>
                  <a:schemeClr val="tx1"/>
                </a:solidFill>
              </a:rPr>
              <a:t>trained</a:t>
            </a:r>
            <a:r>
              <a:rPr lang="de-DE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3FDECD-C0FA-719F-0433-4C0BF3A0E28F}"/>
              </a:ext>
            </a:extLst>
          </p:cNvPr>
          <p:cNvSpPr/>
          <p:nvPr/>
        </p:nvSpPr>
        <p:spPr>
          <a:xfrm>
            <a:off x="5780607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Tuned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FinBert</a:t>
            </a:r>
            <a:r>
              <a:rPr lang="de-DE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87C739A-B8B9-A015-C6FA-254A34E3898B}"/>
              </a:ext>
            </a:extLst>
          </p:cNvPr>
          <p:cNvSpPr/>
          <p:nvPr/>
        </p:nvSpPr>
        <p:spPr>
          <a:xfrm>
            <a:off x="8550243" y="2872337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Tuned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BertBaseUnCased</a:t>
            </a:r>
            <a:r>
              <a:rPr lang="de-DE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ED103C-ACF1-48E3-D7C2-271A851D0FF0}"/>
              </a:ext>
            </a:extLst>
          </p:cNvPr>
          <p:cNvSpPr/>
          <p:nvPr/>
        </p:nvSpPr>
        <p:spPr>
          <a:xfrm>
            <a:off x="239780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 Pipeline: </a:t>
            </a:r>
            <a:r>
              <a:rPr lang="de-DE" sz="1600" b="1" dirty="0">
                <a:solidFill>
                  <a:schemeClr val="tx1"/>
                </a:solidFill>
              </a:rPr>
              <a:t>distilbert-base-uncased-finetuned-sst-2-english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0576EB-54F6-CD13-E4D0-546C23297E1E}"/>
              </a:ext>
            </a:extLst>
          </p:cNvPr>
          <p:cNvSpPr/>
          <p:nvPr/>
        </p:nvSpPr>
        <p:spPr>
          <a:xfrm>
            <a:off x="8550242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Face: </a:t>
            </a:r>
          </a:p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bert</a:t>
            </a:r>
            <a:r>
              <a:rPr lang="de-DE" sz="1600" b="1" dirty="0">
                <a:solidFill>
                  <a:schemeClr val="tx1"/>
                </a:solidFill>
              </a:rPr>
              <a:t>-base-</a:t>
            </a:r>
            <a:r>
              <a:rPr lang="de-DE" sz="1600" b="1" dirty="0" err="1">
                <a:solidFill>
                  <a:schemeClr val="tx1"/>
                </a:solidFill>
              </a:rPr>
              <a:t>uncased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2E4B375-C088-FB75-A897-B923DD34BA7D}"/>
              </a:ext>
            </a:extLst>
          </p:cNvPr>
          <p:cNvSpPr/>
          <p:nvPr/>
        </p:nvSpPr>
        <p:spPr>
          <a:xfrm>
            <a:off x="8550242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nlp_sentiment_model_pretrained_1.py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439640-7CDC-023D-7E3B-5E0E4B83E3DE}"/>
              </a:ext>
            </a:extLst>
          </p:cNvPr>
          <p:cNvSpPr/>
          <p:nvPr/>
        </p:nvSpPr>
        <p:spPr>
          <a:xfrm>
            <a:off x="3070065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nlp_sentiment_model.py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8263DC-D7A8-6558-4666-518E5FECFAD0}"/>
              </a:ext>
            </a:extLst>
          </p:cNvPr>
          <p:cNvSpPr/>
          <p:nvPr/>
        </p:nvSpPr>
        <p:spPr>
          <a:xfrm>
            <a:off x="239779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nlp_sentiment_model_pretrained_2.py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5302D45-E0F6-DEF7-1C9D-6A6E2B43D944}"/>
              </a:ext>
            </a:extLst>
          </p:cNvPr>
          <p:cNvSpPr/>
          <p:nvPr/>
        </p:nvSpPr>
        <p:spPr>
          <a:xfrm>
            <a:off x="5780606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nlp_sentiment_model_FinBert.py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D55BEE-B3DD-4DAA-F9C1-86443E2FFD73}"/>
              </a:ext>
            </a:extLst>
          </p:cNvPr>
          <p:cNvSpPr/>
          <p:nvPr/>
        </p:nvSpPr>
        <p:spPr>
          <a:xfrm>
            <a:off x="5780606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Face: </a:t>
            </a:r>
          </a:p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ProsusAI</a:t>
            </a:r>
            <a:r>
              <a:rPr lang="de-DE" sz="1600" b="1" dirty="0">
                <a:solidFill>
                  <a:schemeClr val="tx1"/>
                </a:solidFill>
              </a:rPr>
              <a:t>/</a:t>
            </a:r>
            <a:r>
              <a:rPr lang="de-DE" sz="1600" b="1" dirty="0" err="1">
                <a:solidFill>
                  <a:schemeClr val="tx1"/>
                </a:solidFill>
              </a:rPr>
              <a:t>finbert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A42B3E96-F1B8-651C-E65F-3D38C381149A}"/>
              </a:ext>
            </a:extLst>
          </p:cNvPr>
          <p:cNvSpPr/>
          <p:nvPr/>
        </p:nvSpPr>
        <p:spPr>
          <a:xfrm>
            <a:off x="6641986" y="3859353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unten 23">
            <a:extLst>
              <a:ext uri="{FF2B5EF4-FFF2-40B4-BE49-F238E27FC236}">
                <a16:creationId xmlns:a16="http://schemas.microsoft.com/office/drawing/2014/main" id="{3AEC8243-2004-8E6A-3FE9-4F953A4852DC}"/>
              </a:ext>
            </a:extLst>
          </p:cNvPr>
          <p:cNvSpPr/>
          <p:nvPr/>
        </p:nvSpPr>
        <p:spPr>
          <a:xfrm>
            <a:off x="9431984" y="3877723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unten 24">
            <a:extLst>
              <a:ext uri="{FF2B5EF4-FFF2-40B4-BE49-F238E27FC236}">
                <a16:creationId xmlns:a16="http://schemas.microsoft.com/office/drawing/2014/main" id="{3FCA6EF0-BD07-0C97-3812-43C3A84BD8E5}"/>
              </a:ext>
            </a:extLst>
          </p:cNvPr>
          <p:cNvSpPr/>
          <p:nvPr/>
        </p:nvSpPr>
        <p:spPr>
          <a:xfrm>
            <a:off x="1121521" y="3872247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8FC4AA80-F25F-42D0-71D9-07D899ACB94E}"/>
              </a:ext>
            </a:extLst>
          </p:cNvPr>
          <p:cNvSpPr/>
          <p:nvPr/>
        </p:nvSpPr>
        <p:spPr>
          <a:xfrm>
            <a:off x="3951807" y="3881423"/>
            <a:ext cx="746449" cy="13804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FE8D1FA-49CF-3094-1008-42DEA74CD94D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1494748" y="2452116"/>
            <a:ext cx="4265496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8C6C27A-906F-C366-0FDD-8D2823A8795E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325033" y="2452116"/>
            <a:ext cx="1435211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DA62082-413E-0C65-B36A-1192E266F34F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760244" y="2452116"/>
            <a:ext cx="1275331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38D4F9-5A0C-8465-D9CA-8D0E6A8504F4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5760244" y="2452116"/>
            <a:ext cx="4044967" cy="42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608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5FF50A-8D96-7268-F10D-DF2649730818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6A979E-B4A9-7529-93ED-96589515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48" y="2864697"/>
            <a:ext cx="9163500" cy="22605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F81145-946E-0B8E-CC8E-D59CCB00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" y="2864696"/>
            <a:ext cx="2211572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67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800" b="1" dirty="0"/>
              <a:t>Model </a:t>
            </a:r>
            <a:r>
              <a:rPr lang="de-DE" sz="2800" b="1" dirty="0" err="1"/>
              <a:t>training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329915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14858" y="3340818"/>
            <a:ext cx="143963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21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Research Question: </a:t>
            </a:r>
            <a:r>
              <a:rPr lang="de-DE" sz="1600" b="1" spc="-1" dirty="0" err="1">
                <a:solidFill>
                  <a:srgbClr val="000000"/>
                </a:solidFill>
              </a:rPr>
              <a:t>Based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publicly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published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can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infere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how</a:t>
            </a:r>
            <a:r>
              <a:rPr lang="de-DE" sz="1600" b="1" spc="-1" dirty="0">
                <a:solidFill>
                  <a:srgbClr val="000000"/>
                </a:solidFill>
              </a:rPr>
              <a:t> 			            strong </a:t>
            </a:r>
            <a:r>
              <a:rPr lang="de-DE" sz="1600" b="1" spc="-1" dirty="0" err="1">
                <a:solidFill>
                  <a:srgbClr val="000000"/>
                </a:solidFill>
              </a:rPr>
              <a:t>jounalists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opionion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influenced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by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regarding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			 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coverage</a:t>
            </a:r>
            <a:r>
              <a:rPr lang="de-DE" sz="1600" b="1" spc="-1" dirty="0">
                <a:solidFill>
                  <a:srgbClr val="000000"/>
                </a:solidFill>
              </a:rPr>
              <a:t>?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</a:p>
          <a:p>
            <a:pPr indent="-565200"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 indent="-565200">
              <a:lnSpc>
                <a:spcPct val="100000"/>
              </a:lnSpc>
            </a:pPr>
            <a:r>
              <a:rPr lang="de-DE" sz="1600" spc="-1" dirty="0">
                <a:solidFill>
                  <a:srgbClr val="000000"/>
                </a:solidFill>
              </a:rPr>
              <a:t>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What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consequences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does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have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considered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listed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? (In 	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terms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rate 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return</a:t>
            </a:r>
            <a:r>
              <a:rPr lang="de-DE" sz="1600" b="1" spc="-1" dirty="0">
                <a:solidFill>
                  <a:srgbClr val="000000"/>
                </a:solidFill>
              </a:rPr>
              <a:t> and/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associated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risk</a:t>
            </a:r>
            <a:r>
              <a:rPr lang="de-DE" sz="1600" b="1" spc="-1" dirty="0">
                <a:solidFill>
                  <a:srgbClr val="000000"/>
                </a:solidFill>
              </a:rPr>
              <a:t>?)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717800" y="4057534"/>
            <a:ext cx="1600200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Decreased</a:t>
            </a:r>
            <a:r>
              <a:rPr lang="de-DE" dirty="0"/>
              <a:t> Short Sale </a:t>
            </a:r>
            <a:r>
              <a:rPr lang="de-DE" dirty="0" err="1"/>
              <a:t>Quota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8EC383F7-7CDE-3BC7-3712-304C396B05C4}"/>
              </a:ext>
            </a:extLst>
          </p:cNvPr>
          <p:cNvSpPr/>
          <p:nvPr/>
        </p:nvSpPr>
        <p:spPr>
          <a:xfrm>
            <a:off x="2386329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3344565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Expected</a:t>
            </a:r>
            <a:r>
              <a:rPr lang="de-DE" dirty="0"/>
              <a:t> Future </a:t>
            </a:r>
            <a:r>
              <a:rPr lang="de-DE" dirty="0" err="1"/>
              <a:t>Rise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Stock Price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0C4949D1-91B5-C6F6-E663-71FC5F59A5B4}"/>
              </a:ext>
            </a:extLst>
          </p:cNvPr>
          <p:cNvSpPr/>
          <p:nvPr/>
        </p:nvSpPr>
        <p:spPr>
          <a:xfrm>
            <a:off x="5207594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6173651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Journalists</a:t>
            </a:r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8C596C0-295A-F54E-2E52-4A0D1C17DDE8}"/>
              </a:ext>
            </a:extLst>
          </p:cNvPr>
          <p:cNvSpPr/>
          <p:nvPr/>
        </p:nvSpPr>
        <p:spPr>
          <a:xfrm>
            <a:off x="8044501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010558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Good</a:t>
            </a:r>
            <a:r>
              <a:rPr lang="de-DE" dirty="0"/>
              <a:t>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4682469" y="5317358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Positive News Sentiment</a:t>
            </a:r>
          </a:p>
        </p:txBody>
      </p:sp>
      <p:sp>
        <p:nvSpPr>
          <p:cNvPr id="12" name="Nach oben gebogener Pfeil 11">
            <a:extLst>
              <a:ext uri="{FF2B5EF4-FFF2-40B4-BE49-F238E27FC236}">
                <a16:creationId xmlns:a16="http://schemas.microsoft.com/office/drawing/2014/main" id="{7D066550-1B1E-CEE6-8DB0-5A97D100E67F}"/>
              </a:ext>
            </a:extLst>
          </p:cNvPr>
          <p:cNvSpPr/>
          <p:nvPr/>
        </p:nvSpPr>
        <p:spPr>
          <a:xfrm rot="5400000" flipV="1">
            <a:off x="7769182" y="3809464"/>
            <a:ext cx="1011291" cy="342631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9892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18A51D-65A7-25BA-6D59-7DAB975E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2" y="3035835"/>
            <a:ext cx="4279900" cy="153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1FBA18-1B13-9DEF-EB57-D90ADE2E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91" y="2233060"/>
            <a:ext cx="6125397" cy="3142249"/>
          </a:xfrm>
          <a:prstGeom prst="rect">
            <a:avLst/>
          </a:prstGeom>
        </p:spPr>
      </p:pic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4012E9E3-6102-7497-7E32-3277BB5024B0}"/>
              </a:ext>
            </a:extLst>
          </p:cNvPr>
          <p:cNvCxnSpPr>
            <a:cxnSpLocks/>
          </p:cNvCxnSpPr>
          <p:nvPr/>
        </p:nvCxnSpPr>
        <p:spPr>
          <a:xfrm flipV="1">
            <a:off x="3956179" y="2233060"/>
            <a:ext cx="4106319" cy="1007027"/>
          </a:xfrm>
          <a:prstGeom prst="bentConnector4">
            <a:avLst>
              <a:gd name="adj1" fmla="val -18"/>
              <a:gd name="adj2" fmla="val 1227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95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2D57DC-7CEF-FCCC-E07A-E605E7BE9951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F0755F-70FE-BF30-C838-51EDFDBB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64440"/>
            <a:ext cx="5013891" cy="38378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51AF9D-7506-87E7-9FA4-5C16E37B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44" y="2351116"/>
            <a:ext cx="5013891" cy="39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8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9B8431-5076-0B3F-4383-5800A7BF30AD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0.2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852BA0-8802-3DF0-9297-6ECE8FD5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3" y="2523730"/>
            <a:ext cx="5011018" cy="38356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3FE380-3B7D-86FE-A167-9715942A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23" y="2374441"/>
            <a:ext cx="5011018" cy="39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61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F96E7A-1577-B52B-2EA3-0996F772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1" y="2383386"/>
            <a:ext cx="5089373" cy="39208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A662C04-834F-F276-1974-513E684C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02" y="2383386"/>
            <a:ext cx="5151907" cy="392085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02D57DC-7CEF-FCCC-E07A-E605E7BE9951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5773901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0CE778-D594-C56D-12C8-6701D78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17" y="2434150"/>
            <a:ext cx="4865383" cy="38128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FBCA89A-8D10-99DB-0CF5-0FF1AD45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07" y="2434150"/>
            <a:ext cx="5116864" cy="381284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9B8431-5076-0B3F-4383-5800A7BF30AD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2535831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IV. Project </a:t>
            </a:r>
            <a:r>
              <a:rPr lang="de-DE" sz="2646" b="1" dirty="0" err="1"/>
              <a:t>Scope</a:t>
            </a:r>
            <a:endParaRPr lang="de-DE" sz="2646" b="1" dirty="0"/>
          </a:p>
          <a:p>
            <a:pPr algn="ctr"/>
            <a:r>
              <a:rPr lang="de-DE" sz="2646" b="1" dirty="0" err="1"/>
              <a:t>To</a:t>
            </a:r>
            <a:r>
              <a:rPr lang="de-DE" sz="2646" b="1" dirty="0"/>
              <a:t> Dos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698037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59999"/>
            <a:ext cx="10079640" cy="291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Tasks:</a:t>
            </a: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Find granular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(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German/US stock </a:t>
            </a:r>
            <a:r>
              <a:rPr lang="de-DE" sz="1600" b="1" spc="-1" dirty="0" err="1">
                <a:solidFill>
                  <a:srgbClr val="000000"/>
                </a:solidFill>
              </a:rPr>
              <a:t>market</a:t>
            </a:r>
            <a:r>
              <a:rPr lang="de-DE" sz="1600" b="1" spc="-1" dirty="0">
                <a:solidFill>
                  <a:srgbClr val="000000"/>
                </a:solidFill>
              </a:rPr>
              <a:t>)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Find </a:t>
            </a:r>
            <a:r>
              <a:rPr lang="de-DE" sz="1600" b="1" spc="-1" dirty="0" err="1">
                <a:solidFill>
                  <a:srgbClr val="000000"/>
                </a:solidFill>
              </a:rPr>
              <a:t>appropriate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news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sources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covering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respective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 (RSS Feeds, Google News)</a:t>
            </a:r>
          </a:p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	-&gt; LexisNexis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Create a </a:t>
            </a:r>
            <a:r>
              <a:rPr lang="de-DE" sz="1600" b="1" spc="-1" dirty="0" err="1">
                <a:solidFill>
                  <a:srgbClr val="000000"/>
                </a:solidFill>
              </a:rPr>
              <a:t>news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sentiment</a:t>
            </a:r>
            <a:r>
              <a:rPr lang="de-DE" sz="1600" b="1" spc="-1" dirty="0">
                <a:solidFill>
                  <a:srgbClr val="000000"/>
                </a:solidFill>
              </a:rPr>
              <a:t> score (</a:t>
            </a:r>
            <a:r>
              <a:rPr lang="de-DE" sz="1600" b="1" spc="-1" dirty="0" err="1">
                <a:solidFill>
                  <a:srgbClr val="000000"/>
                </a:solidFill>
              </a:rPr>
              <a:t>compare</a:t>
            </a:r>
            <a:r>
              <a:rPr lang="de-DE" sz="1600" b="1" spc="-1" dirty="0">
                <a:solidFill>
                  <a:srgbClr val="000000"/>
                </a:solidFill>
              </a:rPr>
              <a:t> different </a:t>
            </a:r>
            <a:r>
              <a:rPr lang="de-DE" sz="1600" b="1" spc="-1" dirty="0" err="1">
                <a:solidFill>
                  <a:srgbClr val="000000"/>
                </a:solidFill>
              </a:rPr>
              <a:t>available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vocabularies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classification</a:t>
            </a:r>
            <a:r>
              <a:rPr lang="de-DE" sz="1600" b="1" spc="-1" dirty="0">
                <a:solidFill>
                  <a:srgbClr val="000000"/>
                </a:solidFill>
              </a:rPr>
              <a:t>) </a:t>
            </a:r>
            <a:r>
              <a:rPr lang="de-DE" sz="1600" b="1" spc="-1" dirty="0" err="1">
                <a:solidFill>
                  <a:srgbClr val="000000"/>
                </a:solidFill>
              </a:rPr>
              <a:t>from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categorical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encoding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models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Classify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articles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</a:t>
            </a:r>
            <a:r>
              <a:rPr lang="de-DE" sz="1600" b="1" spc="-1" dirty="0">
                <a:solidFill>
                  <a:srgbClr val="000000"/>
                </a:solidFill>
              </a:rPr>
              <a:t> a </a:t>
            </a:r>
            <a:r>
              <a:rPr lang="de-DE" sz="1600" b="1" spc="-1" dirty="0" err="1">
                <a:solidFill>
                  <a:srgbClr val="000000"/>
                </a:solidFill>
              </a:rPr>
              <a:t>whole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Evaluate</a:t>
            </a:r>
            <a:r>
              <a:rPr lang="de-DE" sz="1600" b="1" spc="-1" dirty="0">
                <a:solidFill>
                  <a:srgbClr val="000000"/>
                </a:solidFill>
              </a:rPr>
              <a:t> Score </a:t>
            </a:r>
            <a:r>
              <a:rPr lang="de-DE" sz="1600" b="1" spc="-1" dirty="0" err="1">
                <a:solidFill>
                  <a:srgbClr val="000000"/>
                </a:solidFill>
              </a:rPr>
              <a:t>from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over</a:t>
            </a:r>
            <a:r>
              <a:rPr lang="de-DE" sz="1600" b="1" spc="-1" dirty="0">
                <a:solidFill>
                  <a:srgbClr val="000000"/>
                </a:solidFill>
              </a:rPr>
              <a:t> time – </a:t>
            </a:r>
            <a:r>
              <a:rPr lang="de-DE" sz="1600" b="1" spc="-1" dirty="0" err="1">
                <a:solidFill>
                  <a:srgbClr val="000000"/>
                </a:solidFill>
              </a:rPr>
              <a:t>Compare</a:t>
            </a:r>
            <a:r>
              <a:rPr lang="de-DE" sz="1600" b="1" spc="-1" dirty="0">
                <a:solidFill>
                  <a:srgbClr val="000000"/>
                </a:solidFill>
              </a:rPr>
              <a:t> different </a:t>
            </a:r>
            <a:r>
              <a:rPr lang="de-DE" sz="1600" b="1" spc="-1" dirty="0" err="1">
                <a:solidFill>
                  <a:srgbClr val="000000"/>
                </a:solidFill>
              </a:rPr>
              <a:t>architectures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Tweak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optimize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Draw </a:t>
            </a:r>
            <a:r>
              <a:rPr lang="de-DE" sz="1600" b="1" spc="-1" dirty="0" err="1">
                <a:solidFill>
                  <a:srgbClr val="000000"/>
                </a:solidFill>
              </a:rPr>
              <a:t>inferences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conduct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statistical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robustness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tests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sp>
        <p:nvSpPr>
          <p:cNvPr id="4" name="L-Form 3">
            <a:extLst>
              <a:ext uri="{FF2B5EF4-FFF2-40B4-BE49-F238E27FC236}">
                <a16:creationId xmlns:a16="http://schemas.microsoft.com/office/drawing/2014/main" id="{7D06D21E-B295-6A60-370A-685A8E70691B}"/>
              </a:ext>
            </a:extLst>
          </p:cNvPr>
          <p:cNvSpPr/>
          <p:nvPr/>
        </p:nvSpPr>
        <p:spPr>
          <a:xfrm rot="18872563">
            <a:off x="10101439" y="2818183"/>
            <a:ext cx="834083" cy="475578"/>
          </a:xfrm>
          <a:prstGeom prst="corne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E990E29F-7188-7B13-7E8A-F8204F20BBB4}"/>
              </a:ext>
            </a:extLst>
          </p:cNvPr>
          <p:cNvSpPr/>
          <p:nvPr/>
        </p:nvSpPr>
        <p:spPr>
          <a:xfrm rot="18872563">
            <a:off x="7795508" y="2690666"/>
            <a:ext cx="834083" cy="475578"/>
          </a:xfrm>
          <a:prstGeom prst="corne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728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59999"/>
            <a:ext cx="10079640" cy="291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Potential Problems:</a:t>
            </a: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</a:rPr>
              <a:t>availability</a:t>
            </a:r>
            <a:r>
              <a:rPr lang="de-DE" sz="1600" b="1" spc="-1" dirty="0">
                <a:solidFill>
                  <a:srgbClr val="000000"/>
                </a:solidFill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</a:rPr>
              <a:t>long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enough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continously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ongoing</a:t>
            </a:r>
            <a:r>
              <a:rPr lang="de-DE" sz="1600" b="1" spc="-1" dirty="0">
                <a:solidFill>
                  <a:srgbClr val="000000"/>
                </a:solidFill>
              </a:rPr>
              <a:t> time </a:t>
            </a:r>
            <a:r>
              <a:rPr lang="de-DE" sz="1600" b="1" spc="-1" dirty="0" err="1">
                <a:solidFill>
                  <a:srgbClr val="000000"/>
                </a:solidFill>
              </a:rPr>
              <a:t>series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Media </a:t>
            </a:r>
            <a:r>
              <a:rPr lang="de-DE" sz="1600" b="1" spc="-1" dirty="0" err="1">
                <a:solidFill>
                  <a:srgbClr val="000000"/>
                </a:solidFill>
              </a:rPr>
              <a:t>article</a:t>
            </a:r>
            <a:r>
              <a:rPr lang="de-DE" sz="1600" b="1" spc="-1" dirty="0">
                <a:solidFill>
                  <a:srgbClr val="000000"/>
                </a:solidFill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matching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NLP Classification: </a:t>
            </a:r>
            <a:r>
              <a:rPr lang="de-DE" sz="1600" b="1" spc="-1" dirty="0" err="1">
                <a:solidFill>
                  <a:srgbClr val="000000"/>
                </a:solidFill>
              </a:rPr>
              <a:t>Variations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Vocabularies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extensiveness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classification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47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V. Project </a:t>
            </a:r>
            <a:r>
              <a:rPr lang="de-DE" sz="2646" b="1" dirty="0" err="1"/>
              <a:t>Structure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444787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D1812F-B264-8C96-367D-BE7FFB2E3875}"/>
              </a:ext>
            </a:extLst>
          </p:cNvPr>
          <p:cNvSpPr txBox="1"/>
          <p:nvPr/>
        </p:nvSpPr>
        <p:spPr>
          <a:xfrm>
            <a:off x="440707" y="1657402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/Project Folder/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D0346-3351-57D1-EFB5-BBD32BE07D23}"/>
              </a:ext>
            </a:extLst>
          </p:cNvPr>
          <p:cNvSpPr txBox="1"/>
          <p:nvPr/>
        </p:nvSpPr>
        <p:spPr>
          <a:xfrm>
            <a:off x="4612971" y="2307820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get_data_short.py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7E7B38-7CF8-475F-9D7B-FAFA0DBD0371}"/>
              </a:ext>
            </a:extLst>
          </p:cNvPr>
          <p:cNvSpPr txBox="1"/>
          <p:nvPr/>
        </p:nvSpPr>
        <p:spPr>
          <a:xfrm>
            <a:off x="4599105" y="3379363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data_base.py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5020B6-D4DF-7330-3196-168C40351DEA}"/>
              </a:ext>
            </a:extLst>
          </p:cNvPr>
          <p:cNvSpPr txBox="1"/>
          <p:nvPr/>
        </p:nvSpPr>
        <p:spPr>
          <a:xfrm>
            <a:off x="7930356" y="3454338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comp_classifier.py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1375C2-9AC9-590C-0BFC-60C59518223A}"/>
              </a:ext>
            </a:extLst>
          </p:cNvPr>
          <p:cNvSpPr txBox="1"/>
          <p:nvPr/>
        </p:nvSpPr>
        <p:spPr>
          <a:xfrm>
            <a:off x="4599105" y="3001946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retrieve_data.py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97BFC-6068-61A4-0BD2-4C6671798385}"/>
              </a:ext>
            </a:extLst>
          </p:cNvPr>
          <p:cNvSpPr txBox="1"/>
          <p:nvPr/>
        </p:nvSpPr>
        <p:spPr>
          <a:xfrm>
            <a:off x="4612969" y="265698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get_data_news_articles.py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7E3D7D-775D-9F8B-F6B4-C936B704620E}"/>
              </a:ext>
            </a:extLst>
          </p:cNvPr>
          <p:cNvSpPr txBox="1"/>
          <p:nvPr/>
        </p:nvSpPr>
        <p:spPr>
          <a:xfrm>
            <a:off x="7930356" y="2374119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nlp_sentiment_model.py</a:t>
            </a:r>
            <a:endParaRPr lang="de-DE" sz="12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BDEB9C-2D26-8C4C-F4D2-893A897EA173}"/>
              </a:ext>
            </a:extLst>
          </p:cNvPr>
          <p:cNvSpPr txBox="1"/>
          <p:nvPr/>
        </p:nvSpPr>
        <p:spPr>
          <a:xfrm>
            <a:off x="5068893" y="486287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News_Articles</a:t>
            </a:r>
            <a:r>
              <a:rPr lang="de-DE" b="1" dirty="0"/>
              <a:t> </a:t>
            </a:r>
            <a:r>
              <a:rPr lang="de-DE" b="1" dirty="0" err="1"/>
              <a:t>pdf</a:t>
            </a:r>
            <a:r>
              <a:rPr lang="de-DE" b="1" dirty="0"/>
              <a:t>/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BA8AE1-0F25-3AD3-4F42-48863103071A}"/>
              </a:ext>
            </a:extLst>
          </p:cNvPr>
          <p:cNvSpPr txBox="1"/>
          <p:nvPr/>
        </p:nvSpPr>
        <p:spPr>
          <a:xfrm>
            <a:off x="5272095" y="515865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article_1.pdf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371D97-A977-933E-428A-7D22411A7230}"/>
              </a:ext>
            </a:extLst>
          </p:cNvPr>
          <p:cNvSpPr txBox="1"/>
          <p:nvPr/>
        </p:nvSpPr>
        <p:spPr>
          <a:xfrm>
            <a:off x="5272094" y="5437412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article_2.pdf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BF3E2C5-8BFA-DF43-9A9F-7C714D234BAA}"/>
              </a:ext>
            </a:extLst>
          </p:cNvPr>
          <p:cNvSpPr txBox="1"/>
          <p:nvPr/>
        </p:nvSpPr>
        <p:spPr>
          <a:xfrm>
            <a:off x="4487994" y="206977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/Data/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AD6480-7823-5709-AE3A-0BA093274844}"/>
              </a:ext>
            </a:extLst>
          </p:cNvPr>
          <p:cNvSpPr txBox="1"/>
          <p:nvPr/>
        </p:nvSpPr>
        <p:spPr>
          <a:xfrm>
            <a:off x="4852061" y="3729435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Raw_Data</a:t>
            </a:r>
            <a:r>
              <a:rPr lang="de-DE" b="1" dirty="0"/>
              <a:t>/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E0F6-AEB9-3470-4884-109A55491729}"/>
              </a:ext>
            </a:extLst>
          </p:cNvPr>
          <p:cNvSpPr txBox="1"/>
          <p:nvPr/>
        </p:nvSpPr>
        <p:spPr>
          <a:xfrm>
            <a:off x="7691264" y="2064625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NLP_Model</a:t>
            </a:r>
            <a:r>
              <a:rPr lang="de-DE" b="1" dirty="0"/>
              <a:t>/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C6F43A-0B9F-A368-0CBC-A4FE57A28034}"/>
              </a:ext>
            </a:extLst>
          </p:cNvPr>
          <p:cNvSpPr txBox="1"/>
          <p:nvPr/>
        </p:nvSpPr>
        <p:spPr>
          <a:xfrm>
            <a:off x="5068892" y="5733061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Short_Volume</a:t>
            </a:r>
            <a:r>
              <a:rPr lang="de-DE" b="1" dirty="0"/>
              <a:t>/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97E138-C87A-38A9-155F-0FB0DBF9E1CB}"/>
              </a:ext>
            </a:extLst>
          </p:cNvPr>
          <p:cNvSpPr txBox="1"/>
          <p:nvPr/>
        </p:nvSpPr>
        <p:spPr>
          <a:xfrm>
            <a:off x="5272094" y="6028847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01012020.csv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94591E3-5C80-2B46-FD91-D8447768976B}"/>
              </a:ext>
            </a:extLst>
          </p:cNvPr>
          <p:cNvSpPr txBox="1"/>
          <p:nvPr/>
        </p:nvSpPr>
        <p:spPr>
          <a:xfrm>
            <a:off x="1008112" y="236622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requirements.txt</a:t>
            </a:r>
            <a:endParaRPr lang="de-DE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D0A3D34-3F5A-0299-93B0-10E9026686F5}"/>
              </a:ext>
            </a:extLst>
          </p:cNvPr>
          <p:cNvSpPr txBox="1"/>
          <p:nvPr/>
        </p:nvSpPr>
        <p:spPr>
          <a:xfrm>
            <a:off x="1008110" y="3430900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ReadMe.md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FD38713-97B9-8B06-795F-EF46C26E79C5}"/>
              </a:ext>
            </a:extLst>
          </p:cNvPr>
          <p:cNvSpPr txBox="1"/>
          <p:nvPr/>
        </p:nvSpPr>
        <p:spPr>
          <a:xfrm>
            <a:off x="1008110" y="202673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exceptions.py</a:t>
            </a:r>
            <a:endParaRPr lang="de-DE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C33F177-3128-C839-952B-D8DADFED7173}"/>
              </a:ext>
            </a:extLst>
          </p:cNvPr>
          <p:cNvSpPr txBox="1"/>
          <p:nvPr/>
        </p:nvSpPr>
        <p:spPr>
          <a:xfrm>
            <a:off x="7694720" y="4726789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/Sentiment Index/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DB032F-EE5C-837A-3805-36ED0FEA4B83}"/>
              </a:ext>
            </a:extLst>
          </p:cNvPr>
          <p:cNvSpPr txBox="1"/>
          <p:nvPr/>
        </p:nvSpPr>
        <p:spPr>
          <a:xfrm>
            <a:off x="7919948" y="4989492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sentiment_index.csv</a:t>
            </a:r>
            <a:endParaRPr lang="de-DE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70F7E6B-915A-5C21-30B9-EDA4CA8B0FC1}"/>
              </a:ext>
            </a:extLst>
          </p:cNvPr>
          <p:cNvSpPr txBox="1"/>
          <p:nvPr/>
        </p:nvSpPr>
        <p:spPr>
          <a:xfrm>
            <a:off x="1008114" y="2716296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common_utils.py</a:t>
            </a:r>
            <a:endParaRPr lang="de-DE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276BD51-35D7-9BB4-FC35-A296EC862BD4}"/>
              </a:ext>
            </a:extLst>
          </p:cNvPr>
          <p:cNvSpPr txBox="1"/>
          <p:nvPr/>
        </p:nvSpPr>
        <p:spPr>
          <a:xfrm>
            <a:off x="1008112" y="3071517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secrets.yml</a:t>
            </a:r>
            <a:endParaRPr lang="de-DE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E573D9-3C00-9DA3-4045-095F105C0F35}"/>
              </a:ext>
            </a:extLst>
          </p:cNvPr>
          <p:cNvSpPr txBox="1"/>
          <p:nvPr/>
        </p:nvSpPr>
        <p:spPr>
          <a:xfrm>
            <a:off x="7694719" y="5391907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Literature</a:t>
            </a:r>
            <a:r>
              <a:rPr lang="de-DE" b="1" dirty="0"/>
              <a:t>/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286A5C2-6E01-0890-0E74-F30778942CD8}"/>
              </a:ext>
            </a:extLst>
          </p:cNvPr>
          <p:cNvSpPr txBox="1"/>
          <p:nvPr/>
        </p:nvSpPr>
        <p:spPr>
          <a:xfrm>
            <a:off x="7936780" y="572935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paper_1.pdf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C21FA4-5A81-9386-EDFE-989AA02BA7AF}"/>
              </a:ext>
            </a:extLst>
          </p:cNvPr>
          <p:cNvSpPr txBox="1"/>
          <p:nvPr/>
        </p:nvSpPr>
        <p:spPr>
          <a:xfrm>
            <a:off x="7936779" y="6120083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paper_2.pdf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3568E7D-682D-38C1-4248-3F4FDC4AA8C9}"/>
              </a:ext>
            </a:extLst>
          </p:cNvPr>
          <p:cNvSpPr txBox="1"/>
          <p:nvPr/>
        </p:nvSpPr>
        <p:spPr>
          <a:xfrm>
            <a:off x="991689" y="382863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/Summary/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8838DFA-D919-CBE1-6289-7EBB7AD37C07}"/>
              </a:ext>
            </a:extLst>
          </p:cNvPr>
          <p:cNvSpPr txBox="1"/>
          <p:nvPr/>
        </p:nvSpPr>
        <p:spPr>
          <a:xfrm>
            <a:off x="1142055" y="4226364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SentimentAnalysisOutline.pptx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1F5E56-8B3B-7849-FE8E-F12FE540DEC2}"/>
              </a:ext>
            </a:extLst>
          </p:cNvPr>
          <p:cNvSpPr txBox="1"/>
          <p:nvPr/>
        </p:nvSpPr>
        <p:spPr>
          <a:xfrm>
            <a:off x="991688" y="4840733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/Logs/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7D6B4E-F921-0652-C5E8-0022747648B7}"/>
              </a:ext>
            </a:extLst>
          </p:cNvPr>
          <p:cNvSpPr txBox="1"/>
          <p:nvPr/>
        </p:nvSpPr>
        <p:spPr>
          <a:xfrm>
            <a:off x="1136928" y="5155575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/Log1_06062023_ModelName/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62DBB41-1E33-6FCA-A117-100248D5A19D}"/>
              </a:ext>
            </a:extLst>
          </p:cNvPr>
          <p:cNvSpPr txBox="1"/>
          <p:nvPr/>
        </p:nvSpPr>
        <p:spPr>
          <a:xfrm>
            <a:off x="1328574" y="5424960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Mod_27-06-2023_13/41/25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ABA8255-2362-3B11-549E-E60DD1A97B7B}"/>
              </a:ext>
            </a:extLst>
          </p:cNvPr>
          <p:cNvSpPr txBox="1"/>
          <p:nvPr/>
        </p:nvSpPr>
        <p:spPr>
          <a:xfrm>
            <a:off x="7930356" y="3846416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Version_Control</a:t>
            </a:r>
            <a:r>
              <a:rPr lang="de-DE" b="1" dirty="0"/>
              <a:t>/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599E3CB-E47E-1BF3-ADA2-A55E97DA4181}"/>
              </a:ext>
            </a:extLst>
          </p:cNvPr>
          <p:cNvSpPr txBox="1"/>
          <p:nvPr/>
        </p:nvSpPr>
        <p:spPr>
          <a:xfrm>
            <a:off x="8136356" y="4114063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Weights_ModelName</a:t>
            </a:r>
            <a:endParaRPr lang="de-DE" b="1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681C230-999E-093B-927B-DDBCEBBCB966}"/>
              </a:ext>
            </a:extLst>
          </p:cNvPr>
          <p:cNvSpPr txBox="1"/>
          <p:nvPr/>
        </p:nvSpPr>
        <p:spPr>
          <a:xfrm>
            <a:off x="1141629" y="4517128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SentimentAnalysisFinal.pptx</a:t>
            </a:r>
            <a:endParaRPr lang="de-DE" b="1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A0C3BA-B3C4-8E44-4C0A-2D75BA9DCAF5}"/>
              </a:ext>
            </a:extLst>
          </p:cNvPr>
          <p:cNvSpPr txBox="1"/>
          <p:nvPr/>
        </p:nvSpPr>
        <p:spPr>
          <a:xfrm>
            <a:off x="7936779" y="2638994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nlp_sentiment_model_pretrained_1.py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68E2768-DCE4-8802-217B-F6F6E4C02C80}"/>
              </a:ext>
            </a:extLst>
          </p:cNvPr>
          <p:cNvSpPr txBox="1"/>
          <p:nvPr/>
        </p:nvSpPr>
        <p:spPr>
          <a:xfrm>
            <a:off x="7943201" y="2920406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nlp_sentiment_model_pretrained_1.py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CC853D8-0CC6-FAD0-A22F-47B24886651E}"/>
              </a:ext>
            </a:extLst>
          </p:cNvPr>
          <p:cNvSpPr txBox="1"/>
          <p:nvPr/>
        </p:nvSpPr>
        <p:spPr>
          <a:xfrm>
            <a:off x="7943201" y="3181367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nlp_sentiment_model_FinBert.py</a:t>
            </a:r>
            <a:endParaRPr lang="de-DE" sz="1200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2CF37B-007C-F52A-39D9-3B778CF123CE}"/>
              </a:ext>
            </a:extLst>
          </p:cNvPr>
          <p:cNvSpPr txBox="1"/>
          <p:nvPr/>
        </p:nvSpPr>
        <p:spPr>
          <a:xfrm>
            <a:off x="5089309" y="406199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GermanMarket</a:t>
            </a:r>
            <a:r>
              <a:rPr lang="de-DE" b="1" dirty="0"/>
              <a:t>/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F40E137-1F5E-C35E-9B36-68519B2998A2}"/>
              </a:ext>
            </a:extLst>
          </p:cNvPr>
          <p:cNvSpPr txBox="1"/>
          <p:nvPr/>
        </p:nvSpPr>
        <p:spPr>
          <a:xfrm>
            <a:off x="5089308" y="434413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USMarket</a:t>
            </a:r>
            <a:r>
              <a:rPr lang="de-DE" b="1" dirty="0"/>
              <a:t>/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9B4A126-8B6B-98B2-43C5-A228B7103002}"/>
              </a:ext>
            </a:extLst>
          </p:cNvPr>
          <p:cNvSpPr txBox="1"/>
          <p:nvPr/>
        </p:nvSpPr>
        <p:spPr>
          <a:xfrm>
            <a:off x="5088882" y="4589497"/>
            <a:ext cx="2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Text_Classification</a:t>
            </a:r>
            <a:r>
              <a:rPr lang="de-DE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840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5174224" y="1412258"/>
            <a:ext cx="1172040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Increased</a:t>
            </a:r>
            <a:r>
              <a:rPr lang="de-DE" sz="1200" dirty="0"/>
              <a:t> Short Sale </a:t>
            </a:r>
            <a:r>
              <a:rPr lang="de-DE" sz="1200" dirty="0" err="1"/>
              <a:t>Quota</a:t>
            </a:r>
            <a:endParaRPr lang="de-DE" sz="1200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6511383" y="1720341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Expected</a:t>
            </a:r>
            <a:r>
              <a:rPr lang="de-DE" sz="1200" dirty="0"/>
              <a:t> Future </a:t>
            </a:r>
            <a:r>
              <a:rPr lang="de-DE" sz="1200" dirty="0" err="1"/>
              <a:t>Decline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Stock Price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7991001" y="200924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Alert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Journalists</a:t>
            </a:r>
            <a:endParaRPr lang="de-DE" sz="1200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476246" y="2337528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Bad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10093567" y="311353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Negative News Sentiment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06C4F08-F1D3-11F7-CDD9-00D946FC8858}"/>
              </a:ext>
            </a:extLst>
          </p:cNvPr>
          <p:cNvSpPr/>
          <p:nvPr/>
        </p:nvSpPr>
        <p:spPr>
          <a:xfrm>
            <a:off x="9476246" y="478701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Declining</a:t>
            </a:r>
            <a:r>
              <a:rPr lang="de-DE" sz="1200" dirty="0"/>
              <a:t> stock </a:t>
            </a:r>
            <a:r>
              <a:rPr lang="de-DE" sz="1200" dirty="0" err="1"/>
              <a:t>price</a:t>
            </a:r>
            <a:endParaRPr lang="de-DE" sz="1200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8293DA8-44EA-429C-226B-E179DC8EA924}"/>
              </a:ext>
            </a:extLst>
          </p:cNvPr>
          <p:cNvSpPr/>
          <p:nvPr/>
        </p:nvSpPr>
        <p:spPr>
          <a:xfrm>
            <a:off x="7991000" y="511083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Balanced</a:t>
            </a:r>
            <a:r>
              <a:rPr lang="de-DE" sz="1200" dirty="0"/>
              <a:t> Level / Equilibrium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42A01264-10F6-2A25-D7B8-31064344FCB3}"/>
              </a:ext>
            </a:extLst>
          </p:cNvPr>
          <p:cNvSpPr/>
          <p:nvPr/>
        </p:nvSpPr>
        <p:spPr>
          <a:xfrm>
            <a:off x="3683350" y="541348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Potential </a:t>
            </a:r>
            <a:r>
              <a:rPr lang="de-DE" sz="1200" dirty="0" err="1"/>
              <a:t>Overreaction</a:t>
            </a:r>
            <a:endParaRPr lang="de-DE" sz="1200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06C5A068-9CED-6B89-21D8-5DA8BA1F9F0C}"/>
              </a:ext>
            </a:extLst>
          </p:cNvPr>
          <p:cNvSpPr/>
          <p:nvPr/>
        </p:nvSpPr>
        <p:spPr>
          <a:xfrm>
            <a:off x="712858" y="4792436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Good</a:t>
            </a:r>
            <a:r>
              <a:rPr lang="de-DE" sz="1200" dirty="0"/>
              <a:t> Publicity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A01B635E-4BC5-E763-F10F-1C2030C43C7B}"/>
              </a:ext>
            </a:extLst>
          </p:cNvPr>
          <p:cNvSpPr/>
          <p:nvPr/>
        </p:nvSpPr>
        <p:spPr>
          <a:xfrm>
            <a:off x="55608" y="395759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Positive News Sentiment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E80A5DA-083C-B42A-CE60-2A4EEF433D74}"/>
              </a:ext>
            </a:extLst>
          </p:cNvPr>
          <p:cNvSpPr/>
          <p:nvPr/>
        </p:nvSpPr>
        <p:spPr>
          <a:xfrm>
            <a:off x="6511383" y="543465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Decreased</a:t>
            </a:r>
            <a:r>
              <a:rPr lang="de-DE" sz="1200" dirty="0"/>
              <a:t> Short Sale </a:t>
            </a:r>
            <a:r>
              <a:rPr lang="de-DE" sz="1200" dirty="0" err="1"/>
              <a:t>Quota</a:t>
            </a:r>
            <a:endParaRPr lang="de-DE" sz="1200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FE06C829-719B-6489-A83D-77FA77910DCB}"/>
              </a:ext>
            </a:extLst>
          </p:cNvPr>
          <p:cNvSpPr/>
          <p:nvPr/>
        </p:nvSpPr>
        <p:spPr>
          <a:xfrm>
            <a:off x="2214989" y="2056542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Balanced</a:t>
            </a:r>
            <a:r>
              <a:rPr lang="de-DE" sz="1200" dirty="0"/>
              <a:t> Level / Equilibrium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7E65FEA2-47F0-19EE-A3F8-B325191C3FB4}"/>
              </a:ext>
            </a:extLst>
          </p:cNvPr>
          <p:cNvSpPr/>
          <p:nvPr/>
        </p:nvSpPr>
        <p:spPr>
          <a:xfrm>
            <a:off x="712857" y="233306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Rising</a:t>
            </a:r>
            <a:r>
              <a:rPr lang="de-DE" sz="1200" dirty="0"/>
              <a:t> stock </a:t>
            </a:r>
            <a:r>
              <a:rPr lang="de-DE" sz="1200" dirty="0" err="1"/>
              <a:t>price</a:t>
            </a:r>
            <a:endParaRPr lang="de-DE" sz="1200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3510EC-AD83-7651-A0FD-7B3AD79BAD61}"/>
              </a:ext>
            </a:extLst>
          </p:cNvPr>
          <p:cNvSpPr/>
          <p:nvPr/>
        </p:nvSpPr>
        <p:spPr>
          <a:xfrm>
            <a:off x="3688979" y="1732722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Neutral News Sentiment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BEE035B5-882A-B306-617F-8B2EBCB21000}"/>
              </a:ext>
            </a:extLst>
          </p:cNvPr>
          <p:cNvSpPr/>
          <p:nvPr/>
        </p:nvSpPr>
        <p:spPr>
          <a:xfrm>
            <a:off x="5168596" y="5758470"/>
            <a:ext cx="1172040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Neutral News Sentiment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EAF1253-53E2-96BA-488B-B5C7179A756D}"/>
              </a:ext>
            </a:extLst>
          </p:cNvPr>
          <p:cNvSpPr/>
          <p:nvPr/>
        </p:nvSpPr>
        <p:spPr>
          <a:xfrm>
            <a:off x="10093567" y="395759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Markets</a:t>
            </a:r>
            <a:r>
              <a:rPr lang="de-DE" sz="1200" dirty="0"/>
              <a:t> </a:t>
            </a:r>
            <a:r>
              <a:rPr lang="de-DE" sz="1200" dirty="0" err="1"/>
              <a:t>incorporate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News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481A42DE-0327-18E9-CAD4-E0364654FDC2}"/>
              </a:ext>
            </a:extLst>
          </p:cNvPr>
          <p:cNvSpPr/>
          <p:nvPr/>
        </p:nvSpPr>
        <p:spPr>
          <a:xfrm>
            <a:off x="2198104" y="511083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Alert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Journalists</a:t>
            </a:r>
            <a:endParaRPr lang="de-DE" sz="12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CCEC02E-657E-D79C-798A-031F561A2D26}"/>
              </a:ext>
            </a:extLst>
          </p:cNvPr>
          <p:cNvSpPr/>
          <p:nvPr/>
        </p:nvSpPr>
        <p:spPr>
          <a:xfrm>
            <a:off x="55608" y="311353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Markets</a:t>
            </a:r>
            <a:r>
              <a:rPr lang="de-DE" sz="1200" dirty="0"/>
              <a:t> </a:t>
            </a:r>
            <a:r>
              <a:rPr lang="de-DE" sz="1200" dirty="0" err="1"/>
              <a:t>incorporate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News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205FED8-A105-AD23-C8E2-565508A51C4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346264" y="1736078"/>
            <a:ext cx="165119" cy="30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47F6E8F-D828-1C3E-4CE5-4935C79B83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825882" y="2044161"/>
            <a:ext cx="165119" cy="28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6BCC1F1-C9AC-367E-8842-712060180BC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9305500" y="2333064"/>
            <a:ext cx="170746" cy="32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7B3F53F-358D-C335-1F32-FD0D19C2553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133496" y="2985168"/>
            <a:ext cx="617321" cy="1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8898D58-79C0-4A1F-E1C6-54A8117E2E19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10750817" y="3761174"/>
            <a:ext cx="0" cy="1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F875EF8-7753-D3B0-2E81-6732631CDC0D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10133496" y="4605234"/>
            <a:ext cx="617321" cy="18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A593E81-2A9A-6608-E5E1-0363EDBC8AD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05499" y="5110830"/>
            <a:ext cx="170747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BD46E35-9A6C-26DB-E6CF-E145A30F7A64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7825882" y="5434650"/>
            <a:ext cx="165118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72D1FBC-047F-5957-1555-B5177DBF65AB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flipH="1">
            <a:off x="6340636" y="5758470"/>
            <a:ext cx="170747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E2F9D6D-2974-4520-C2E8-C348C305806F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4997849" y="5737300"/>
            <a:ext cx="170747" cy="34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6F08A98-9C30-8D9E-D00A-2BD2D22328DE}"/>
              </a:ext>
            </a:extLst>
          </p:cNvPr>
          <p:cNvCxnSpPr>
            <a:cxnSpLocks/>
            <a:stCxn id="15" idx="1"/>
            <a:endCxn id="26" idx="3"/>
          </p:cNvCxnSpPr>
          <p:nvPr/>
        </p:nvCxnSpPr>
        <p:spPr>
          <a:xfrm flipH="1" flipV="1">
            <a:off x="3512603" y="5434650"/>
            <a:ext cx="170747" cy="30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3E3DFF0-6469-FD62-C401-6148361FCAC1}"/>
              </a:ext>
            </a:extLst>
          </p:cNvPr>
          <p:cNvCxnSpPr>
            <a:cxnSpLocks/>
            <a:stCxn id="26" idx="1"/>
            <a:endCxn id="17" idx="3"/>
          </p:cNvCxnSpPr>
          <p:nvPr/>
        </p:nvCxnSpPr>
        <p:spPr>
          <a:xfrm flipH="1" flipV="1">
            <a:off x="2027357" y="5116256"/>
            <a:ext cx="170747" cy="31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79C6AEF-748A-34EC-208E-235D20011689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12858" y="4605234"/>
            <a:ext cx="657250" cy="18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E565277-ADEA-42E9-6D49-09A7CCA853B5}"/>
              </a:ext>
            </a:extLst>
          </p:cNvPr>
          <p:cNvCxnSpPr>
            <a:cxnSpLocks/>
            <a:stCxn id="18" idx="0"/>
            <a:endCxn id="27" idx="2"/>
          </p:cNvCxnSpPr>
          <p:nvPr/>
        </p:nvCxnSpPr>
        <p:spPr>
          <a:xfrm flipV="1">
            <a:off x="712858" y="3761174"/>
            <a:ext cx="0" cy="1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534252A8-AB1A-C600-88CF-841D99BCAF93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712858" y="2980704"/>
            <a:ext cx="657249" cy="13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D9DAD47-0F6C-AE94-1FB8-9D82B900D70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2027356" y="2380362"/>
            <a:ext cx="187633" cy="27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E00AF8B-DAF2-D418-55D7-4B9125EFAEE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529488" y="2056542"/>
            <a:ext cx="159491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142D7B9B-D615-2DAA-126E-9D31B5BA1236}"/>
              </a:ext>
            </a:extLst>
          </p:cNvPr>
          <p:cNvCxnSpPr>
            <a:cxnSpLocks/>
            <a:stCxn id="23" idx="3"/>
            <a:endCxn id="4" idx="1"/>
          </p:cNvCxnSpPr>
          <p:nvPr/>
        </p:nvCxnSpPr>
        <p:spPr>
          <a:xfrm flipV="1">
            <a:off x="5003478" y="1736078"/>
            <a:ext cx="170746" cy="32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CustomShape 1">
            <a:extLst>
              <a:ext uri="{FF2B5EF4-FFF2-40B4-BE49-F238E27FC236}">
                <a16:creationId xmlns:a16="http://schemas.microsoft.com/office/drawing/2014/main" id="{9A9FAE65-E3D5-515B-C98D-DC402217BD4F}"/>
              </a:ext>
            </a:extLst>
          </p:cNvPr>
          <p:cNvSpPr/>
          <p:nvPr/>
        </p:nvSpPr>
        <p:spPr>
          <a:xfrm>
            <a:off x="2151399" y="3643506"/>
            <a:ext cx="7206433" cy="670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 algn="ctr">
              <a:lnSpc>
                <a:spcPct val="100000"/>
              </a:lnSpc>
            </a:pPr>
            <a:r>
              <a:rPr lang="de-DE" b="1" spc="-1" dirty="0">
                <a:solidFill>
                  <a:srgbClr val="000000"/>
                </a:solidFill>
              </a:rPr>
              <a:t>The Capital </a:t>
            </a:r>
            <a:r>
              <a:rPr lang="de-DE" b="1" spc="-1" dirty="0" err="1">
                <a:solidFill>
                  <a:srgbClr val="000000"/>
                </a:solidFill>
              </a:rPr>
              <a:t>Markets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identify</a:t>
            </a:r>
            <a:r>
              <a:rPr lang="de-DE" b="1" spc="-1" dirty="0">
                <a:solidFill>
                  <a:srgbClr val="000000"/>
                </a:solidFill>
              </a:rPr>
              <a:t> and </a:t>
            </a:r>
            <a:r>
              <a:rPr lang="de-DE" b="1" spc="-1" dirty="0" err="1">
                <a:solidFill>
                  <a:srgbClr val="000000"/>
                </a:solidFill>
              </a:rPr>
              <a:t>incorporate</a:t>
            </a:r>
            <a:r>
              <a:rPr lang="de-DE" b="1" spc="-1" dirty="0">
                <a:solidFill>
                  <a:srgbClr val="000000"/>
                </a:solidFill>
              </a:rPr>
              <a:t> News in </a:t>
            </a:r>
            <a:r>
              <a:rPr lang="de-DE" b="1" spc="-1" dirty="0" err="1">
                <a:solidFill>
                  <a:srgbClr val="000000"/>
                </a:solidFill>
              </a:rPr>
              <a:t>their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assesment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of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the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current</a:t>
            </a:r>
            <a:r>
              <a:rPr lang="de-DE" b="1" spc="-1" dirty="0">
                <a:solidFill>
                  <a:srgbClr val="000000"/>
                </a:solidFill>
              </a:rPr>
              <a:t> stock </a:t>
            </a:r>
            <a:r>
              <a:rPr lang="de-DE" b="1" spc="-1" dirty="0" err="1">
                <a:solidFill>
                  <a:srgbClr val="000000"/>
                </a:solidFill>
              </a:rPr>
              <a:t>price</a:t>
            </a:r>
            <a:endParaRPr lang="de-DE" b="1" spc="-1" dirty="0">
              <a:solidFill>
                <a:srgbClr val="000000"/>
              </a:solidFill>
            </a:endParaRPr>
          </a:p>
        </p:txBody>
      </p:sp>
      <p:sp>
        <p:nvSpPr>
          <p:cNvPr id="84" name="Nach links gekrümmter Pfeil 83">
            <a:extLst>
              <a:ext uri="{FF2B5EF4-FFF2-40B4-BE49-F238E27FC236}">
                <a16:creationId xmlns:a16="http://schemas.microsoft.com/office/drawing/2014/main" id="{405A712F-E191-5F8A-74D2-7E5E94394C36}"/>
              </a:ext>
            </a:extLst>
          </p:cNvPr>
          <p:cNvSpPr/>
          <p:nvPr/>
        </p:nvSpPr>
        <p:spPr>
          <a:xfrm rot="16200000">
            <a:off x="5292133" y="1574810"/>
            <a:ext cx="575734" cy="3417845"/>
          </a:xfrm>
          <a:prstGeom prst="curved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" name="Nach links gekrümmter Pfeil 84">
            <a:extLst>
              <a:ext uri="{FF2B5EF4-FFF2-40B4-BE49-F238E27FC236}">
                <a16:creationId xmlns:a16="http://schemas.microsoft.com/office/drawing/2014/main" id="{CC451AB1-DE13-B7A3-4C1E-B2FB58B647C5}"/>
              </a:ext>
            </a:extLst>
          </p:cNvPr>
          <p:cNvSpPr/>
          <p:nvPr/>
        </p:nvSpPr>
        <p:spPr>
          <a:xfrm rot="5400000">
            <a:off x="5292132" y="2961870"/>
            <a:ext cx="575734" cy="3417845"/>
          </a:xfrm>
          <a:prstGeom prst="curved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040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B0C5D2-9FB5-A7C9-D9DE-DB68954CA738}"/>
              </a:ext>
            </a:extLst>
          </p:cNvPr>
          <p:cNvSpPr/>
          <p:nvPr/>
        </p:nvSpPr>
        <p:spPr>
          <a:xfrm>
            <a:off x="1496267" y="190764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https://</a:t>
            </a:r>
            <a:r>
              <a:rPr lang="de-DE" sz="1600" dirty="0" err="1">
                <a:solidFill>
                  <a:schemeClr val="tx1"/>
                </a:solidFill>
              </a:rPr>
              <a:t>github.com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RobertHennings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OpenCampus_Sentiment_Project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tree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main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329E02-F33D-1775-B90A-14473919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555280"/>
            <a:ext cx="7772400" cy="34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94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17365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570B31FC-3AF9-1F51-0690-E776A3D58CD1}"/>
              </a:ext>
            </a:extLst>
          </p:cNvPr>
          <p:cNvSpPr/>
          <p:nvPr/>
        </p:nvSpPr>
        <p:spPr>
          <a:xfrm>
            <a:off x="8102659" y="5567489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 </a:t>
            </a:r>
            <a:r>
              <a:rPr lang="de-DE" dirty="0" err="1"/>
              <a:t>ChatGPT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695169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uptfoli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2426</Words>
  <Application>Microsoft Macintosh PowerPoint</Application>
  <PresentationFormat>Benutzerdefiniert</PresentationFormat>
  <Paragraphs>472</Paragraphs>
  <Slides>70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70</vt:i4>
      </vt:variant>
    </vt:vector>
  </HeadingPairs>
  <TitlesOfParts>
    <vt:vector size="74" baseType="lpstr">
      <vt:lpstr>Arial</vt:lpstr>
      <vt:lpstr>Calibri</vt:lpstr>
      <vt:lpstr>Hauptfolie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295</cp:revision>
  <cp:lastPrinted>1601-01-01T00:00:00Z</cp:lastPrinted>
  <dcterms:created xsi:type="dcterms:W3CDTF">2010-06-02T10:39:48Z</dcterms:created>
  <dcterms:modified xsi:type="dcterms:W3CDTF">2023-06-28T13:56:00Z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